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11"/>
  </p:notesMasterIdLst>
  <p:sldIdLst>
    <p:sldId id="302" r:id="rId4"/>
    <p:sldId id="312" r:id="rId5"/>
    <p:sldId id="344" r:id="rId6"/>
    <p:sldId id="337" r:id="rId7"/>
    <p:sldId id="338" r:id="rId8"/>
    <p:sldId id="340" r:id="rId9"/>
    <p:sldId id="353" r:id="rId10"/>
    <p:sldId id="354" r:id="rId12"/>
    <p:sldId id="336" r:id="rId13"/>
    <p:sldId id="355" r:id="rId14"/>
    <p:sldId id="339" r:id="rId15"/>
    <p:sldId id="341" r:id="rId16"/>
    <p:sldId id="356" r:id="rId17"/>
    <p:sldId id="358" r:id="rId18"/>
    <p:sldId id="357" r:id="rId19"/>
    <p:sldId id="360" r:id="rId20"/>
    <p:sldId id="361" r:id="rId21"/>
    <p:sldId id="359" r:id="rId22"/>
    <p:sldId id="362" r:id="rId23"/>
    <p:sldId id="367" r:id="rId24"/>
    <p:sldId id="376" r:id="rId25"/>
    <p:sldId id="370" r:id="rId26"/>
    <p:sldId id="369" r:id="rId27"/>
    <p:sldId id="375" r:id="rId28"/>
    <p:sldId id="315" r:id="rId29"/>
  </p:sldIdLst>
  <p:sldSz cx="12192000" cy="6858000"/>
  <p:notesSz cx="6858000" cy="9144000"/>
  <p:custDataLst>
    <p:tags r:id="rId33"/>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26" userDrawn="1">
          <p15:clr>
            <a:srgbClr val="A4A3A4"/>
          </p15:clr>
        </p15:guide>
        <p15:guide id="2"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A1E2"/>
    <a:srgbClr val="D5E8D4"/>
    <a:srgbClr val="F8CECC"/>
    <a:srgbClr val="EEEEEE"/>
    <a:srgbClr val="DAE8FC"/>
    <a:srgbClr val="00459F"/>
    <a:srgbClr val="280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2518"/>
    <p:restoredTop sz="96365"/>
  </p:normalViewPr>
  <p:slideViewPr>
    <p:cSldViewPr showGuides="1">
      <p:cViewPr>
        <p:scale>
          <a:sx n="75" d="100"/>
          <a:sy n="75" d="100"/>
        </p:scale>
        <p:origin x="184" y="640"/>
      </p:cViewPr>
      <p:guideLst>
        <p:guide orient="horz" pos="1726"/>
        <p:guide pos="3890"/>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157.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sbsbsbsbsbsbs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9" name="标题 1"/>
          <p:cNvSpPr>
            <a:spLocks noGrp="1"/>
          </p:cNvSpPr>
          <p:nvPr>
            <p:ph type="ctrTitle"/>
          </p:nvPr>
        </p:nvSpPr>
        <p:spPr>
          <a:xfrm>
            <a:off x="1295400" y="1409698"/>
            <a:ext cx="9601200" cy="2152651"/>
          </a:xfrm>
        </p:spPr>
        <p:txBody>
          <a:bodyPr>
            <a:normAutofit/>
          </a:bodyPr>
          <a:lstStyle>
            <a:lvl1pPr algn="ctr">
              <a:defRPr sz="4800" b="1">
                <a:latin typeface="黑体" panose="02010609060101010101" pitchFamily="49" charset="-122"/>
                <a:ea typeface="黑体" panose="02010609060101010101" pitchFamily="49" charset="-122"/>
              </a:defRPr>
            </a:lvl1pPr>
          </a:lstStyle>
          <a:p>
            <a:r>
              <a:rPr lang="zh-CN" altLang="en-US" noProof="1"/>
              <a:t>单击此处编辑母版标题样式</a:t>
            </a:r>
            <a:endParaRPr lang="zh-CN" altLang="en-US" noProof="1"/>
          </a:p>
        </p:txBody>
      </p:sp>
      <p:sp>
        <p:nvSpPr>
          <p:cNvPr id="10" name="副标题 2"/>
          <p:cNvSpPr>
            <a:spLocks noGrp="1"/>
          </p:cNvSpPr>
          <p:nvPr>
            <p:ph type="subTitle" idx="1"/>
          </p:nvPr>
        </p:nvSpPr>
        <p:spPr>
          <a:xfrm>
            <a:off x="1981200" y="3562349"/>
            <a:ext cx="8229600" cy="2152651"/>
          </a:xfrm>
        </p:spPr>
        <p:txBody>
          <a:bodyPr anchor="ctr">
            <a:normAutofit/>
          </a:bodyPr>
          <a:lstStyle>
            <a:lvl1pPr marL="0" indent="0" algn="ctr">
              <a:buNone/>
              <a:defRPr sz="2800" b="1">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9138D5F-F262-494C-8D36-BF8FEABF350D}"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9" name="标题 1"/>
          <p:cNvSpPr>
            <a:spLocks noGrp="1"/>
          </p:cNvSpPr>
          <p:nvPr>
            <p:ph type="ctrTitle"/>
          </p:nvPr>
        </p:nvSpPr>
        <p:spPr>
          <a:xfrm>
            <a:off x="1295400" y="1409698"/>
            <a:ext cx="9601200" cy="2152651"/>
          </a:xfrm>
        </p:spPr>
        <p:txBody>
          <a:bodyPr>
            <a:normAutofit/>
          </a:bodyPr>
          <a:lstStyle>
            <a:lvl1pPr algn="ctr">
              <a:defRPr sz="4800" b="1">
                <a:latin typeface="黑体" panose="02010609060101010101" pitchFamily="49" charset="-122"/>
                <a:ea typeface="黑体" panose="02010609060101010101" pitchFamily="49" charset="-122"/>
              </a:defRPr>
            </a:lvl1pPr>
          </a:lstStyle>
          <a:p>
            <a:r>
              <a:rPr lang="zh-CN" altLang="en-US" noProof="1"/>
              <a:t>单击此处编辑母版标题样式</a:t>
            </a:r>
            <a:endParaRPr lang="zh-CN" altLang="en-US" noProof="1"/>
          </a:p>
        </p:txBody>
      </p:sp>
      <p:sp>
        <p:nvSpPr>
          <p:cNvPr id="10" name="副标题 2"/>
          <p:cNvSpPr>
            <a:spLocks noGrp="1"/>
          </p:cNvSpPr>
          <p:nvPr>
            <p:ph type="subTitle" idx="1"/>
          </p:nvPr>
        </p:nvSpPr>
        <p:spPr>
          <a:xfrm>
            <a:off x="1981200" y="3562349"/>
            <a:ext cx="8229600" cy="2152651"/>
          </a:xfrm>
        </p:spPr>
        <p:txBody>
          <a:bodyPr anchor="ctr">
            <a:normAutofit/>
          </a:bodyPr>
          <a:lstStyle>
            <a:lvl1pPr marL="0" indent="0" algn="ctr">
              <a:buNone/>
              <a:defRPr sz="2800" b="1">
                <a:latin typeface="黑体" panose="02010609060101010101" pitchFamily="49" charset="-122"/>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9138D5F-F262-494C-8D36-BF8FEABF350D}"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E62BEBE0-AEA8-43AD-A5C3-D75D7709D738}"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2"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5853148-0AB3-4357-9288-5099FE246412}"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内容占位符 2"/>
          <p:cNvSpPr>
            <a:spLocks noGrp="1"/>
          </p:cNvSpPr>
          <p:nvPr>
            <p:ph idx="1"/>
          </p:nvPr>
        </p:nvSpPr>
        <p:spPr>
          <a:xfrm>
            <a:off x="609600" y="1673972"/>
            <a:ext cx="109728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3"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9"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3C445B7-8D6B-4CB1-8D1D-A71C81B89E1A}"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6146"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14" name="内容占位符 2"/>
          <p:cNvSpPr>
            <a:spLocks noGrp="1"/>
          </p:cNvSpPr>
          <p:nvPr>
            <p:ph idx="1"/>
          </p:nvPr>
        </p:nvSpPr>
        <p:spPr>
          <a:xfrm>
            <a:off x="609600" y="2057400"/>
            <a:ext cx="10972800" cy="4119563"/>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5" name="文本占位符 2"/>
          <p:cNvSpPr>
            <a:spLocks noGrp="1"/>
          </p:cNvSpPr>
          <p:nvPr>
            <p:ph type="body" idx="10"/>
          </p:nvPr>
        </p:nvSpPr>
        <p:spPr>
          <a:xfrm>
            <a:off x="609600" y="1447797"/>
            <a:ext cx="109728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9"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BF9A370-4F61-41E4-A6A8-B62723A5D165}"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标题和内容">
    <p:bg>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idx="1"/>
          </p:nvPr>
        </p:nvSpPr>
        <p:spPr>
          <a:xfrm>
            <a:off x="609600" y="4105275"/>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2"/>
          <p:cNvSpPr>
            <a:spLocks noGrp="1"/>
          </p:cNvSpPr>
          <p:nvPr>
            <p:ph idx="10"/>
          </p:nvPr>
        </p:nvSpPr>
        <p:spPr>
          <a:xfrm>
            <a:off x="8153402" y="4105274"/>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0" name="内容占位符 2"/>
          <p:cNvSpPr>
            <a:spLocks noGrp="1"/>
          </p:cNvSpPr>
          <p:nvPr>
            <p:ph idx="11"/>
          </p:nvPr>
        </p:nvSpPr>
        <p:spPr>
          <a:xfrm>
            <a:off x="4381501" y="4114799"/>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1" name="内容占位符 2"/>
          <p:cNvSpPr>
            <a:spLocks noGrp="1"/>
          </p:cNvSpPr>
          <p:nvPr>
            <p:ph idx="12"/>
          </p:nvPr>
        </p:nvSpPr>
        <p:spPr>
          <a:xfrm>
            <a:off x="609600" y="2047877"/>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2" name="内容占位符 2"/>
          <p:cNvSpPr>
            <a:spLocks noGrp="1"/>
          </p:cNvSpPr>
          <p:nvPr>
            <p:ph idx="13"/>
          </p:nvPr>
        </p:nvSpPr>
        <p:spPr>
          <a:xfrm>
            <a:off x="8153402" y="2047876"/>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3" name="内容占位符 2"/>
          <p:cNvSpPr>
            <a:spLocks noGrp="1"/>
          </p:cNvSpPr>
          <p:nvPr>
            <p:ph idx="14"/>
          </p:nvPr>
        </p:nvSpPr>
        <p:spPr>
          <a:xfrm>
            <a:off x="4381501" y="2057401"/>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4" name="文本占位符 2"/>
          <p:cNvSpPr>
            <a:spLocks noGrp="1"/>
          </p:cNvSpPr>
          <p:nvPr>
            <p:ph type="body" idx="15"/>
          </p:nvPr>
        </p:nvSpPr>
        <p:spPr>
          <a:xfrm>
            <a:off x="609600" y="1447797"/>
            <a:ext cx="109728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1ED9C25-ED26-4DFE-B0E3-9DAA20B746E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1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chemeClr val="bg1"/>
        </a:solidFill>
        <a:effectLst/>
      </p:bgPr>
    </p:bg>
    <p:spTree>
      <p:nvGrpSpPr>
        <p:cNvPr id="1" name=""/>
        <p:cNvGrpSpPr/>
        <p:nvPr/>
      </p:nvGrpSpPr>
      <p:grpSpPr>
        <a:xfrm>
          <a:off x="0" y="0"/>
          <a:ext cx="0" cy="0"/>
          <a:chOff x="0" y="0"/>
          <a:chExt cx="0" cy="0"/>
        </a:xfrm>
      </p:grpSpPr>
      <p:pic>
        <p:nvPicPr>
          <p:cNvPr id="819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idx="1"/>
          </p:nvPr>
        </p:nvSpPr>
        <p:spPr>
          <a:xfrm>
            <a:off x="609600" y="1673972"/>
            <a:ext cx="48006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2"/>
          <p:cNvSpPr>
            <a:spLocks noGrp="1"/>
          </p:cNvSpPr>
          <p:nvPr>
            <p:ph idx="10"/>
          </p:nvPr>
        </p:nvSpPr>
        <p:spPr>
          <a:xfrm>
            <a:off x="6781802" y="1673971"/>
            <a:ext cx="48006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2"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7682A99-AD56-447F-A203-C37419B4961B}"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标题和内容">
    <p:bg>
      <p:bgPr>
        <a:solidFill>
          <a:schemeClr val="bg1"/>
        </a:solidFill>
        <a:effectLst/>
      </p:bgPr>
    </p:bg>
    <p:spTree>
      <p:nvGrpSpPr>
        <p:cNvPr id="1" name=""/>
        <p:cNvGrpSpPr/>
        <p:nvPr/>
      </p:nvGrpSpPr>
      <p:grpSpPr>
        <a:xfrm>
          <a:off x="0" y="0"/>
          <a:ext cx="0" cy="0"/>
          <a:chOff x="0" y="0"/>
          <a:chExt cx="0" cy="0"/>
        </a:xfrm>
      </p:grpSpPr>
      <p:pic>
        <p:nvPicPr>
          <p:cNvPr id="9218"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sz="half" idx="1"/>
          </p:nvPr>
        </p:nvSpPr>
        <p:spPr>
          <a:xfrm>
            <a:off x="609600" y="2057399"/>
            <a:ext cx="5410200" cy="4119563"/>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3"/>
          <p:cNvSpPr>
            <a:spLocks noGrp="1"/>
          </p:cNvSpPr>
          <p:nvPr>
            <p:ph sz="half" idx="2"/>
          </p:nvPr>
        </p:nvSpPr>
        <p:spPr>
          <a:xfrm>
            <a:off x="6172200" y="2057399"/>
            <a:ext cx="5410200" cy="4119564"/>
          </a:xfrm>
        </p:spPr>
        <p:txBody>
          <a:bodyPr>
            <a:normAutofit/>
          </a:bodyPr>
          <a:lstStyle>
            <a:lvl1pPr marL="2286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buFont typeface="Arial" panose="020B0604020202020204" pitchFamily="34" charset="0"/>
              <a:buChar char="•"/>
              <a:defRPr lang="zh-CN" altLang="en-US" sz="20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0" name="文本占位符 2"/>
          <p:cNvSpPr>
            <a:spLocks noGrp="1"/>
          </p:cNvSpPr>
          <p:nvPr>
            <p:ph type="body" idx="10"/>
          </p:nvPr>
        </p:nvSpPr>
        <p:spPr>
          <a:xfrm>
            <a:off x="609600" y="1447797"/>
            <a:ext cx="54102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1" name="文本占位符 2"/>
          <p:cNvSpPr>
            <a:spLocks noGrp="1"/>
          </p:cNvSpPr>
          <p:nvPr>
            <p:ph type="body" idx="11"/>
          </p:nvPr>
        </p:nvSpPr>
        <p:spPr>
          <a:xfrm>
            <a:off x="6172200" y="1442994"/>
            <a:ext cx="54102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CC29D3-5243-4633-AA92-C8785018CBFB}"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1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pic>
        <p:nvPicPr>
          <p:cNvPr id="10242" name="图片 6"/>
          <p:cNvPicPr>
            <a:picLocks noChangeAspect="1"/>
          </p:cNvPicPr>
          <p:nvPr userDrawn="1"/>
        </p:nvPicPr>
        <p:blipFill>
          <a:blip r:embed="rId2"/>
          <a:stretch>
            <a:fillRect/>
          </a:stretch>
        </p:blipFill>
        <p:spPr>
          <a:xfrm>
            <a:off x="4763" y="0"/>
            <a:ext cx="12182475" cy="6858000"/>
          </a:xfrm>
          <a:prstGeom prst="rect">
            <a:avLst/>
          </a:prstGeom>
          <a:noFill/>
          <a:ln w="9525">
            <a:noFill/>
          </a:ln>
        </p:spPr>
      </p:pic>
      <p:sp>
        <p:nvSpPr>
          <p:cNvPr id="2" name="标题 1"/>
          <p:cNvSpPr>
            <a:spLocks noGrp="1"/>
          </p:cNvSpPr>
          <p:nvPr>
            <p:ph type="title"/>
          </p:nvPr>
        </p:nvSpPr>
        <p:spPr>
          <a:xfrm>
            <a:off x="1295400" y="1371600"/>
            <a:ext cx="9601200" cy="1381125"/>
          </a:xfrm>
        </p:spPr>
        <p:txBody>
          <a:bodyPr>
            <a:normAutofit/>
          </a:bodyPr>
          <a:lstStyle>
            <a:lvl1pPr algn="ctr">
              <a:defRPr sz="3600">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8"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7B93D3E-66F9-4063-B09F-45D80C17493D}"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E62BEBE0-AEA8-43AD-A5C3-D75D7709D738}"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2"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5853148-0AB3-4357-9288-5099FE246412}"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内容占位符 2"/>
          <p:cNvSpPr>
            <a:spLocks noGrp="1"/>
          </p:cNvSpPr>
          <p:nvPr>
            <p:ph idx="1"/>
          </p:nvPr>
        </p:nvSpPr>
        <p:spPr>
          <a:xfrm>
            <a:off x="609600" y="1673972"/>
            <a:ext cx="109728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3"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9"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3C445B7-8D6B-4CB1-8D1D-A71C81B89E1A}"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6146"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14" name="内容占位符 2"/>
          <p:cNvSpPr>
            <a:spLocks noGrp="1"/>
          </p:cNvSpPr>
          <p:nvPr>
            <p:ph idx="1"/>
          </p:nvPr>
        </p:nvSpPr>
        <p:spPr>
          <a:xfrm>
            <a:off x="609600" y="2057400"/>
            <a:ext cx="10972800" cy="4119563"/>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5" name="文本占位符 2"/>
          <p:cNvSpPr>
            <a:spLocks noGrp="1"/>
          </p:cNvSpPr>
          <p:nvPr>
            <p:ph type="body" idx="10"/>
          </p:nvPr>
        </p:nvSpPr>
        <p:spPr>
          <a:xfrm>
            <a:off x="609600" y="1447797"/>
            <a:ext cx="109728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9"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BF9A370-4F61-41E4-A6A8-B62723A5D165}"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和内容">
    <p:bg>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idx="1"/>
          </p:nvPr>
        </p:nvSpPr>
        <p:spPr>
          <a:xfrm>
            <a:off x="609600" y="4105275"/>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2"/>
          <p:cNvSpPr>
            <a:spLocks noGrp="1"/>
          </p:cNvSpPr>
          <p:nvPr>
            <p:ph idx="10"/>
          </p:nvPr>
        </p:nvSpPr>
        <p:spPr>
          <a:xfrm>
            <a:off x="8153402" y="4105274"/>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0" name="内容占位符 2"/>
          <p:cNvSpPr>
            <a:spLocks noGrp="1"/>
          </p:cNvSpPr>
          <p:nvPr>
            <p:ph idx="11"/>
          </p:nvPr>
        </p:nvSpPr>
        <p:spPr>
          <a:xfrm>
            <a:off x="4381501" y="4114799"/>
            <a:ext cx="3429000" cy="2071687"/>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1" name="内容占位符 2"/>
          <p:cNvSpPr>
            <a:spLocks noGrp="1"/>
          </p:cNvSpPr>
          <p:nvPr>
            <p:ph idx="12"/>
          </p:nvPr>
        </p:nvSpPr>
        <p:spPr>
          <a:xfrm>
            <a:off x="609600" y="2047877"/>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2" name="内容占位符 2"/>
          <p:cNvSpPr>
            <a:spLocks noGrp="1"/>
          </p:cNvSpPr>
          <p:nvPr>
            <p:ph idx="13"/>
          </p:nvPr>
        </p:nvSpPr>
        <p:spPr>
          <a:xfrm>
            <a:off x="8153402" y="2047876"/>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3" name="内容占位符 2"/>
          <p:cNvSpPr>
            <a:spLocks noGrp="1"/>
          </p:cNvSpPr>
          <p:nvPr>
            <p:ph idx="14"/>
          </p:nvPr>
        </p:nvSpPr>
        <p:spPr>
          <a:xfrm>
            <a:off x="4381501" y="2057401"/>
            <a:ext cx="3429000" cy="1981199"/>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4" name="文本占位符 2"/>
          <p:cNvSpPr>
            <a:spLocks noGrp="1"/>
          </p:cNvSpPr>
          <p:nvPr>
            <p:ph type="body" idx="15"/>
          </p:nvPr>
        </p:nvSpPr>
        <p:spPr>
          <a:xfrm>
            <a:off x="609600" y="1447797"/>
            <a:ext cx="109728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1ED9C25-ED26-4DFE-B0E3-9DAA20B746E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1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chemeClr val="bg1"/>
        </a:solidFill>
        <a:effectLst/>
      </p:bgPr>
    </p:bg>
    <p:spTree>
      <p:nvGrpSpPr>
        <p:cNvPr id="1" name=""/>
        <p:cNvGrpSpPr/>
        <p:nvPr/>
      </p:nvGrpSpPr>
      <p:grpSpPr>
        <a:xfrm>
          <a:off x="0" y="0"/>
          <a:ext cx="0" cy="0"/>
          <a:chOff x="0" y="0"/>
          <a:chExt cx="0" cy="0"/>
        </a:xfrm>
      </p:grpSpPr>
      <p:pic>
        <p:nvPicPr>
          <p:cNvPr id="819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idx="1"/>
          </p:nvPr>
        </p:nvSpPr>
        <p:spPr>
          <a:xfrm>
            <a:off x="609600" y="1673972"/>
            <a:ext cx="48006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2"/>
          <p:cNvSpPr>
            <a:spLocks noGrp="1"/>
          </p:cNvSpPr>
          <p:nvPr>
            <p:ph idx="10"/>
          </p:nvPr>
        </p:nvSpPr>
        <p:spPr>
          <a:xfrm>
            <a:off x="6781802" y="1673971"/>
            <a:ext cx="4800600" cy="4502991"/>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2"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7682A99-AD56-447F-A203-C37419B4961B}"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和内容">
    <p:bg>
      <p:bgPr>
        <a:solidFill>
          <a:schemeClr val="bg1"/>
        </a:solidFill>
        <a:effectLst/>
      </p:bgPr>
    </p:bg>
    <p:spTree>
      <p:nvGrpSpPr>
        <p:cNvPr id="1" name=""/>
        <p:cNvGrpSpPr/>
        <p:nvPr/>
      </p:nvGrpSpPr>
      <p:grpSpPr>
        <a:xfrm>
          <a:off x="0" y="0"/>
          <a:ext cx="0" cy="0"/>
          <a:chOff x="0" y="0"/>
          <a:chExt cx="0" cy="0"/>
        </a:xfrm>
      </p:grpSpPr>
      <p:pic>
        <p:nvPicPr>
          <p:cNvPr id="9218"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AutoShape 4"/>
          <p:cNvSpPr/>
          <p:nvPr/>
        </p:nvSpPr>
        <p:spPr>
          <a:xfrm>
            <a:off x="1676400" y="1138238"/>
            <a:ext cx="9906000" cy="76200"/>
          </a:xfrm>
          <a:custGeom>
            <a:avLst/>
            <a:gdLst/>
            <a:ahLst/>
            <a:cxnLst>
              <a:cxn ang="0">
                <a:pos x="0" y="0"/>
              </a:cxn>
              <a:cxn ang="0">
                <a:pos x="2147483646" y="0"/>
              </a:cxn>
              <a:cxn ang="0">
                <a:pos x="2147483646" y="11998354"/>
              </a:cxn>
              <a:cxn ang="0">
                <a:pos x="0" y="11998354"/>
              </a:cxn>
              <a:cxn ang="0">
                <a:pos x="0" y="0"/>
              </a:cxn>
              <a:cxn ang="0">
                <a:pos x="0" y="0"/>
              </a:cxn>
              <a:cxn ang="0">
                <a:pos x="2147483646"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489F"/>
          </a:solidFill>
          <a:ln w="9525" cap="flat" cmpd="sng">
            <a:solidFill>
              <a:srgbClr val="333399">
                <a:alpha val="100000"/>
              </a:srgbClr>
            </a:solidFill>
            <a:prstDash val="solid"/>
            <a:round/>
            <a:headEnd type="none" w="med" len="med"/>
            <a:tailEnd type="none" w="med" len="med"/>
          </a:ln>
        </p:spPr>
        <p:txBody>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标题 1"/>
          <p:cNvSpPr>
            <a:spLocks noGrp="1"/>
          </p:cNvSpPr>
          <p:nvPr>
            <p:ph type="title"/>
          </p:nvPr>
        </p:nvSpPr>
        <p:spPr>
          <a:xfrm>
            <a:off x="1676400" y="457200"/>
            <a:ext cx="9220200" cy="681036"/>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7" name="内容占位符 2"/>
          <p:cNvSpPr>
            <a:spLocks noGrp="1"/>
          </p:cNvSpPr>
          <p:nvPr>
            <p:ph sz="half" idx="1"/>
          </p:nvPr>
        </p:nvSpPr>
        <p:spPr>
          <a:xfrm>
            <a:off x="609600" y="2057399"/>
            <a:ext cx="5410200" cy="4119563"/>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9" name="内容占位符 3"/>
          <p:cNvSpPr>
            <a:spLocks noGrp="1"/>
          </p:cNvSpPr>
          <p:nvPr>
            <p:ph sz="half" idx="2"/>
          </p:nvPr>
        </p:nvSpPr>
        <p:spPr>
          <a:xfrm>
            <a:off x="6172200" y="2057399"/>
            <a:ext cx="5410200" cy="4119564"/>
          </a:xfrm>
        </p:spPr>
        <p:txBody>
          <a:bodyPr>
            <a:normAutofit/>
          </a:bodyPr>
          <a:lstStyle>
            <a:lvl1pPr marL="2286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buFont typeface="Arial" panose="020B0604020202020204" pitchFamily="34" charset="0"/>
              <a:buChar char="•"/>
              <a:defRPr lang="zh-CN" altLang="en-US" sz="2000" kern="1200" dirty="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10" name="文本占位符 2"/>
          <p:cNvSpPr>
            <a:spLocks noGrp="1"/>
          </p:cNvSpPr>
          <p:nvPr>
            <p:ph type="body" idx="10"/>
          </p:nvPr>
        </p:nvSpPr>
        <p:spPr>
          <a:xfrm>
            <a:off x="609600" y="1447797"/>
            <a:ext cx="54102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1" name="文本占位符 2"/>
          <p:cNvSpPr>
            <a:spLocks noGrp="1"/>
          </p:cNvSpPr>
          <p:nvPr>
            <p:ph type="body" idx="11"/>
          </p:nvPr>
        </p:nvSpPr>
        <p:spPr>
          <a:xfrm>
            <a:off x="6172200" y="1442994"/>
            <a:ext cx="5410200" cy="533401"/>
          </a:xfrm>
        </p:spPr>
        <p:txBody>
          <a:bodyPr anchor="ctr"/>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 name="日期占位符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CC29D3-5243-4633-AA92-C8785018CBFB}"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11"/>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pic>
        <p:nvPicPr>
          <p:cNvPr id="10242" name="图片 6"/>
          <p:cNvPicPr>
            <a:picLocks noChangeAspect="1"/>
          </p:cNvPicPr>
          <p:nvPr userDrawn="1"/>
        </p:nvPicPr>
        <p:blipFill>
          <a:blip r:embed="rId2"/>
          <a:stretch>
            <a:fillRect/>
          </a:stretch>
        </p:blipFill>
        <p:spPr>
          <a:xfrm>
            <a:off x="4763" y="0"/>
            <a:ext cx="12182475" cy="6858000"/>
          </a:xfrm>
          <a:prstGeom prst="rect">
            <a:avLst/>
          </a:prstGeom>
          <a:noFill/>
          <a:ln w="9525">
            <a:noFill/>
          </a:ln>
        </p:spPr>
      </p:pic>
      <p:sp>
        <p:nvSpPr>
          <p:cNvPr id="2" name="标题 1"/>
          <p:cNvSpPr>
            <a:spLocks noGrp="1"/>
          </p:cNvSpPr>
          <p:nvPr>
            <p:ph type="title"/>
          </p:nvPr>
        </p:nvSpPr>
        <p:spPr>
          <a:xfrm>
            <a:off x="1295400" y="1371600"/>
            <a:ext cx="9601200" cy="1381125"/>
          </a:xfrm>
        </p:spPr>
        <p:txBody>
          <a:bodyPr>
            <a:normAutofit/>
          </a:bodyPr>
          <a:lstStyle>
            <a:lvl1pPr algn="ctr">
              <a:defRPr sz="3600">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8"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7B93D3E-66F9-4063-B09F-45D80C17493D}"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hangingPunct="1">
              <a:buNone/>
            </a:pPr>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6989D3E-5050-4922-8C78-376A2ADE6CE7}"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0" hangingPunct="0">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6989D3E-5050-4922-8C78-376A2ADE6CE7}"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0" hangingPunct="0">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4.xml"/></Relationships>
</file>

<file path=ppt/slides/_rels/slide1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0"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0" Type="http://schemas.openxmlformats.org/officeDocument/2006/relationships/slideLayout" Target="../slideLayouts/slideLayout6.xml"/><Relationship Id="rId1" Type="http://schemas.openxmlformats.org/officeDocument/2006/relationships/tags" Target="../tags/tag93.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17.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0" Type="http://schemas.openxmlformats.org/officeDocument/2006/relationships/slideLayout" Target="../slideLayouts/slideLayout2.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20.xml"/><Relationship Id="rId6" Type="http://schemas.openxmlformats.org/officeDocument/2006/relationships/image" Target="../media/image20.png"/><Relationship Id="rId5" Type="http://schemas.openxmlformats.org/officeDocument/2006/relationships/tags" Target="../tags/tag119.xml"/><Relationship Id="rId4" Type="http://schemas.openxmlformats.org/officeDocument/2006/relationships/image" Target="../media/image19.png"/><Relationship Id="rId3" Type="http://schemas.openxmlformats.org/officeDocument/2006/relationships/tags" Target="../tags/tag118.xml"/><Relationship Id="rId2" Type="http://schemas.openxmlformats.org/officeDocument/2006/relationships/image" Target="../media/image18.png"/><Relationship Id="rId1" Type="http://schemas.openxmlformats.org/officeDocument/2006/relationships/tags" Target="../tags/tag11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2.png"/><Relationship Id="rId3" Type="http://schemas.openxmlformats.org/officeDocument/2006/relationships/tags" Target="../tags/tag122.xml"/><Relationship Id="rId2" Type="http://schemas.openxmlformats.org/officeDocument/2006/relationships/image" Target="../media/image21.png"/><Relationship Id="rId1" Type="http://schemas.openxmlformats.org/officeDocument/2006/relationships/tags" Target="../tags/tag12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8" Type="http://schemas.openxmlformats.org/officeDocument/2006/relationships/slideLayout" Target="../slideLayouts/slideLayout2.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tags" Target="../tags/tag123.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8.xml"/></Relationships>
</file>

<file path=ppt/slides/_rels/slide25.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slideLayout" Target="../slideLayouts/slideLayout9.xml"/><Relationship Id="rId18" Type="http://schemas.openxmlformats.org/officeDocument/2006/relationships/tags" Target="../tags/tag156.xml"/><Relationship Id="rId17" Type="http://schemas.openxmlformats.org/officeDocument/2006/relationships/tags" Target="../tags/tag155.xml"/><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3.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slideLayout" Target="../slideLayouts/slideLayout11.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7.png"/><Relationship Id="rId3" Type="http://schemas.openxmlformats.org/officeDocument/2006/relationships/tags" Target="../tags/tag47.xml"/><Relationship Id="rId2" Type="http://schemas.openxmlformats.org/officeDocument/2006/relationships/image" Target="../media/image6.png"/><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11.png"/><Relationship Id="rId5" Type="http://schemas.openxmlformats.org/officeDocument/2006/relationships/tags" Target="../tags/tag52.xml"/><Relationship Id="rId4" Type="http://schemas.openxmlformats.org/officeDocument/2006/relationships/image" Target="../media/image10.png"/><Relationship Id="rId3" Type="http://schemas.openxmlformats.org/officeDocument/2006/relationships/tags" Target="../tags/tag51.xml"/><Relationship Id="rId2" Type="http://schemas.openxmlformats.org/officeDocument/2006/relationships/image" Target="../media/image9.png"/><Relationship Id="rId10" Type="http://schemas.openxmlformats.org/officeDocument/2006/relationships/slideLayout" Target="../slideLayouts/slideLayout4.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59.xml"/><Relationship Id="rId5" Type="http://schemas.openxmlformats.org/officeDocument/2006/relationships/image" Target="../media/image13.png"/><Relationship Id="rId4" Type="http://schemas.openxmlformats.org/officeDocument/2006/relationships/tags" Target="../tags/tag58.xml"/><Relationship Id="rId3" Type="http://schemas.openxmlformats.org/officeDocument/2006/relationships/image" Target="../media/image12.png"/><Relationship Id="rId2" Type="http://schemas.openxmlformats.org/officeDocument/2006/relationships/tags" Target="../tags/tag57.xml"/><Relationship Id="rId1" Type="http://schemas.openxmlformats.org/officeDocument/2006/relationships/tags" Target="../tags/tag5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4" Type="http://schemas.openxmlformats.org/officeDocument/2006/relationships/slideLayout" Target="../slideLayouts/slideLayout5.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1267" name="副标题 5"/>
          <p:cNvSpPr>
            <a:spLocks noGrp="1"/>
          </p:cNvSpPr>
          <p:nvPr>
            <p:ph type="subTitle" idx="1"/>
          </p:nvPr>
        </p:nvSpPr>
        <p:spPr>
          <a:xfrm>
            <a:off x="1981200" y="3810000"/>
            <a:ext cx="8229600" cy="1905000"/>
          </a:xfrm>
        </p:spPr>
        <p:txBody>
          <a:bodyPr vert="horz" wrap="square" lIns="91440" tIns="45720" rIns="91440" bIns="45720" anchor="ctr" anchorCtr="0"/>
          <a:p>
            <a:pPr marL="0" lvl="0" indent="0" algn="ctr">
              <a:lnSpc>
                <a:spcPct val="150000"/>
              </a:lnSpc>
              <a:spcBef>
                <a:spcPct val="0"/>
              </a:spcBef>
              <a:buNone/>
            </a:pPr>
            <a:r>
              <a:rPr lang="zh-CN" altLang="en-US" sz="2000" dirty="0">
                <a:sym typeface="+mn-ea"/>
              </a:rPr>
              <a:t>学生姓名：张春杰</a:t>
            </a:r>
            <a:endParaRPr lang="zh-CN" altLang="en-US" sz="2000" dirty="0">
              <a:sym typeface="+mn-ea"/>
            </a:endParaRPr>
          </a:p>
          <a:p>
            <a:pPr marL="0" lvl="0" indent="0" algn="ctr">
              <a:lnSpc>
                <a:spcPct val="150000"/>
              </a:lnSpc>
              <a:spcBef>
                <a:spcPct val="0"/>
              </a:spcBef>
              <a:buNone/>
            </a:pPr>
            <a:r>
              <a:rPr lang="zh-CN" altLang="en-US" sz="2000" dirty="0">
                <a:sym typeface="+mn-ea"/>
              </a:rPr>
              <a:t>指导教师：葛建</a:t>
            </a:r>
            <a:endParaRPr lang="zh-CN" altLang="en-US" sz="2000" kern="1200" dirty="0">
              <a:latin typeface="黑体" panose="02010609060101010101" pitchFamily="49" charset="-122"/>
              <a:ea typeface="黑体" panose="02010609060101010101" pitchFamily="49" charset="-122"/>
              <a:cs typeface="+mn-cs"/>
              <a:sym typeface="+mn-ea"/>
            </a:endParaRPr>
          </a:p>
        </p:txBody>
      </p:sp>
      <p:sp>
        <p:nvSpPr>
          <p:cNvPr id="2" name="标题 1"/>
          <p:cNvSpPr txBox="1"/>
          <p:nvPr>
            <p:custDataLst>
              <p:tags r:id="rId2"/>
            </p:custDataLst>
          </p:nvPr>
        </p:nvSpPr>
        <p:spPr bwMode="auto">
          <a:xfrm>
            <a:off x="2209165" y="2209165"/>
            <a:ext cx="7772400" cy="1470025"/>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b="1" kern="0" noProof="0" dirty="0">
                <a:solidFill>
                  <a:srgbClr val="00459F"/>
                </a:solidFill>
                <a:effectLst>
                  <a:outerShdw blurRad="38100" dist="25400" dir="5400000" algn="ctr" rotWithShape="0">
                    <a:srgbClr val="6E747A">
                      <a:alpha val="43000"/>
                    </a:srgbClr>
                  </a:outerShdw>
                </a:effectLst>
                <a:uLnTx/>
                <a:uFillTx/>
                <a:latin typeface="黑体" panose="02010609060101010101" pitchFamily="49" charset="-122"/>
                <a:ea typeface="黑体" panose="02010609060101010101" pitchFamily="49" charset="-122"/>
                <a:sym typeface="+mn-ea"/>
              </a:rPr>
              <a:t>惯导辅助高轨接收机信号捕获技术研究</a:t>
            </a:r>
            <a:endParaRPr kumimoji="0" sz="4400" b="1" i="0" u="none" strike="noStrike" kern="0" cap="none" spc="0" normalizeH="0" baseline="0" noProof="0" dirty="0">
              <a:solidFill>
                <a:srgbClr val="00459F"/>
              </a:solidFill>
              <a:effectLst>
                <a:outerShdw blurRad="38100" dist="25400" dir="5400000" algn="ctr" rotWithShape="0">
                  <a:srgbClr val="6E747A">
                    <a:alpha val="43000"/>
                  </a:srgbClr>
                </a:outerShdw>
              </a:effectLst>
              <a:uLnTx/>
              <a:uFillTx/>
              <a:latin typeface="黑体" panose="02010609060101010101" pitchFamily="49" charset="-122"/>
              <a:ea typeface="黑体" panose="02010609060101010101" pitchFamily="49" charset="-122"/>
              <a:cs typeface="+mj-cs"/>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4"/>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dirty="0">
                <a:sym typeface="+mn-ea"/>
              </a:rPr>
              <a:t>高轨接收机在轨试验</a:t>
            </a:r>
            <a:r>
              <a:rPr lang="zh-CN" altLang="en-US" dirty="0">
                <a:sym typeface="+mn-ea"/>
              </a:rPr>
              <a:t>情况</a:t>
            </a:r>
            <a:endParaRPr lang="zh-CN" altLang="en-US" dirty="0">
              <a:sym typeface="+mn-ea"/>
            </a:endParaRPr>
          </a:p>
        </p:txBody>
      </p:sp>
      <p:graphicFrame>
        <p:nvGraphicFramePr>
          <p:cNvPr id="5" name="表格 4"/>
          <p:cNvGraphicFramePr>
            <a:graphicFrameLocks noGrp="1"/>
          </p:cNvGraphicFramePr>
          <p:nvPr>
            <p:custDataLst>
              <p:tags r:id="rId1"/>
            </p:custDataLst>
          </p:nvPr>
        </p:nvGraphicFramePr>
        <p:xfrm>
          <a:off x="588645" y="1563370"/>
          <a:ext cx="10823575" cy="5447665"/>
        </p:xfrm>
        <a:graphic>
          <a:graphicData uri="http://schemas.openxmlformats.org/drawingml/2006/table">
            <a:tbl>
              <a:tblPr firstRow="1" firstCol="1" bandRow="1">
                <a:tableStyleId>{5C22544A-7EE6-4342-B048-85BDC9FD1C3A}</a:tableStyleId>
              </a:tblPr>
              <a:tblGrid>
                <a:gridCol w="3528695"/>
                <a:gridCol w="650875"/>
                <a:gridCol w="975360"/>
                <a:gridCol w="5668645"/>
              </a:tblGrid>
              <a:tr h="365760">
                <a:tc>
                  <a:txBody>
                    <a:bodyPr/>
                    <a:p>
                      <a:pPr algn="ctr">
                        <a:lnSpc>
                          <a:spcPct val="150000"/>
                        </a:lnSpc>
                      </a:pPr>
                      <a:r>
                        <a:rPr lang="zh-CN" sz="1600" kern="100" dirty="0">
                          <a:effectLst/>
                          <a:latin typeface="微软雅黑" panose="020B0503020204020204" pitchFamily="34" charset="-122"/>
                          <a:ea typeface="微软雅黑" panose="020B0503020204020204" pitchFamily="34" charset="-122"/>
                        </a:rPr>
                        <a:t>任务名称</a:t>
                      </a:r>
                      <a:r>
                        <a:rPr lang="en-US" altLang="zh-CN" sz="1600" kern="100" dirty="0">
                          <a:effectLst/>
                          <a:latin typeface="微软雅黑" panose="020B0503020204020204" pitchFamily="34" charset="-122"/>
                          <a:ea typeface="微软雅黑" panose="020B0503020204020204" pitchFamily="34" charset="-122"/>
                        </a:rPr>
                        <a:t>/GNSS</a:t>
                      </a:r>
                      <a:r>
                        <a:rPr lang="zh-CN" altLang="en-US" sz="1600" kern="100" dirty="0">
                          <a:effectLst/>
                          <a:latin typeface="微软雅黑" panose="020B0503020204020204" pitchFamily="34" charset="-122"/>
                          <a:ea typeface="微软雅黑" panose="020B0503020204020204" pitchFamily="34" charset="-122"/>
                        </a:rPr>
                        <a:t>接收机</a:t>
                      </a:r>
                      <a:endParaRPr lang="zh-CN" altLang="en-US" sz="1600" kern="100" dirty="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dirty="0">
                          <a:effectLst/>
                          <a:latin typeface="微软雅黑" panose="020B0503020204020204" pitchFamily="34" charset="-122"/>
                          <a:ea typeface="微软雅黑" panose="020B0503020204020204" pitchFamily="34" charset="-122"/>
                        </a:rPr>
                        <a:t>国别</a:t>
                      </a:r>
                      <a:endParaRPr lang="zh-CN" altLang="en-US" sz="1600" kern="100" dirty="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dirty="0">
                          <a:effectLst/>
                          <a:latin typeface="微软雅黑" panose="020B0503020204020204" pitchFamily="34" charset="-122"/>
                          <a:ea typeface="微软雅黑" panose="020B0503020204020204" pitchFamily="34" charset="-122"/>
                        </a:rPr>
                        <a:t>年份</a:t>
                      </a:r>
                      <a:endParaRPr lang="zh-CN" altLang="en-US" sz="1600" kern="100" dirty="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pPr>
                      <a:r>
                        <a:rPr lang="zh-CN" altLang="en-US" sz="1600" kern="100" dirty="0">
                          <a:effectLst/>
                          <a:latin typeface="微软雅黑" panose="020B0503020204020204" pitchFamily="34" charset="-122"/>
                          <a:ea typeface="微软雅黑" panose="020B0503020204020204" pitchFamily="34" charset="-122"/>
                        </a:rPr>
                        <a:t>试验情况</a:t>
                      </a:r>
                      <a:endParaRPr lang="zh-CN" altLang="en-US" sz="1600" kern="100" dirty="0">
                        <a:effectLst/>
                        <a:latin typeface="微软雅黑" panose="020B0503020204020204" pitchFamily="34" charset="-122"/>
                        <a:ea typeface="微软雅黑" panose="020B0503020204020204" pitchFamily="34" charset="-122"/>
                      </a:endParaRPr>
                    </a:p>
                  </a:txBody>
                  <a:tcPr marL="68596" marR="68596" marT="0" marB="0" anchor="ctr"/>
                </a:tc>
              </a:tr>
              <a:tr h="731520">
                <a:tc>
                  <a:txBody>
                    <a:bodyPr/>
                    <a:p>
                      <a:pPr algn="ctr">
                        <a:lnSpc>
                          <a:spcPct val="150000"/>
                        </a:lnSpc>
                      </a:pPr>
                      <a:r>
                        <a:rPr lang="en-US" altLang="zh-CN" sz="1600" kern="100">
                          <a:effectLst/>
                          <a:latin typeface="微软雅黑" panose="020B0503020204020204" pitchFamily="34" charset="-122"/>
                          <a:ea typeface="微软雅黑" panose="020B0503020204020204" pitchFamily="34" charset="-122"/>
                        </a:rPr>
                        <a:t>AO-40/Trimble TANS Vectors</a:t>
                      </a:r>
                      <a:endParaRPr lang="en-US" altLang="zh-CN" sz="1600" kern="10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a:effectLst/>
                        </a:rPr>
                        <a:t>美国</a:t>
                      </a:r>
                      <a:endParaRPr lang="zh-CN" altLang="en-US" sz="1600" kern="100">
                        <a:effectLst/>
                      </a:endParaRPr>
                    </a:p>
                  </a:txBody>
                  <a:tcPr marL="68596" marR="68596" marT="0" marB="0" anchor="ctr"/>
                </a:tc>
                <a:tc>
                  <a:txBody>
                    <a:bodyPr/>
                    <a:p>
                      <a:pPr algn="ctr">
                        <a:lnSpc>
                          <a:spcPct val="150000"/>
                        </a:lnSpc>
                        <a:buNone/>
                      </a:pPr>
                      <a:r>
                        <a:rPr lang="en-US" altLang="en-US" sz="1600" kern="100" dirty="0">
                          <a:effectLst/>
                          <a:latin typeface="等线" panose="02010600030101010101" pitchFamily="2" charset="-122"/>
                          <a:ea typeface="等线" panose="02010600030101010101" pitchFamily="2" charset="-122"/>
                          <a:cs typeface="Times New Roman" panose="02020603050405020304" pitchFamily="18" charset="0"/>
                        </a:rPr>
                        <a:t>2001.11</a:t>
                      </a:r>
                      <a:endParaRPr lang="en-US"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HEO</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轨道，获取了大量</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GPS</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在轨观测数据，</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验证了基于GPS信号进行自主导航的可行性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r h="365760">
                <a:tc>
                  <a:txBody>
                    <a:bodyPr/>
                    <a:p>
                      <a:pPr algn="ctr">
                        <a:lnSpc>
                          <a:spcPct val="150000"/>
                        </a:lnSpc>
                      </a:pPr>
                      <a:r>
                        <a:rPr lang="en-US" altLang="zh-CN" sz="1600" kern="100" dirty="0">
                          <a:effectLst/>
                          <a:latin typeface="微软雅黑" panose="020B0503020204020204" pitchFamily="34" charset="-122"/>
                          <a:ea typeface="微软雅黑" panose="020B0503020204020204" pitchFamily="34" charset="-122"/>
                        </a:rPr>
                        <a:t>GIOVE-A/SGR-GEO</a:t>
                      </a:r>
                      <a:endParaRPr lang="zh-CN" altLang="en-US" sz="1600" kern="100" dirty="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dirty="0">
                          <a:effectLst/>
                          <a:latin typeface="Times New Roman" panose="02020603050405020304" pitchFamily="18" charset="0"/>
                          <a:ea typeface="宋体" panose="02010600030101010101" pitchFamily="2" charset="-122"/>
                        </a:rPr>
                        <a:t>欧洲</a:t>
                      </a:r>
                      <a:endParaRPr lang="zh-CN" altLang="en-US" sz="1600" kern="100" dirty="0">
                        <a:effectLst/>
                        <a:latin typeface="Times New Roman" panose="02020603050405020304" pitchFamily="18" charset="0"/>
                        <a:ea typeface="宋体" panose="02010600030101010101" pitchFamily="2" charset="-122"/>
                      </a:endParaRPr>
                    </a:p>
                  </a:txBody>
                  <a:tcPr marL="68596" marR="68596" marT="0" marB="0" anchor="ctr"/>
                </a:tc>
                <a:tc>
                  <a:txBody>
                    <a:bodyPr/>
                    <a:p>
                      <a:pPr algn="ctr">
                        <a:lnSpc>
                          <a:spcPct val="150000"/>
                        </a:lnSpc>
                        <a:buNone/>
                      </a:pPr>
                      <a:r>
                        <a:rPr lang="en-US" altLang="en-US" sz="1600" kern="100" dirty="0">
                          <a:effectLst/>
                          <a:latin typeface="等线" panose="02010600030101010101" pitchFamily="2" charset="-122"/>
                          <a:ea typeface="等线" panose="02010600030101010101" pitchFamily="2" charset="-122"/>
                          <a:cs typeface="Times New Roman" panose="02020603050405020304" pitchFamily="18" charset="0"/>
                        </a:rPr>
                        <a:t>2005.12</a:t>
                      </a:r>
                      <a:endParaRPr lang="en-US"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可捕获24dB-Hz的弱信号，</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仿真中利用伪距观测数据进行实时定轨，径向误差小于100米，切向和法向误差为10~15米</a:t>
                      </a:r>
                      <a:endParaRPr 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r h="365760">
                <a:tc>
                  <a:txBody>
                    <a:bodyPr/>
                    <a:p>
                      <a:pPr algn="ctr">
                        <a:lnSpc>
                          <a:spcPct val="150000"/>
                        </a:lnSpc>
                      </a:pPr>
                      <a:r>
                        <a:rPr lang="en-US" altLang="zh-CN" sz="1600" kern="100" dirty="0">
                          <a:effectLst/>
                          <a:latin typeface="微软雅黑" panose="020B0503020204020204" pitchFamily="34" charset="-122"/>
                          <a:ea typeface="微软雅黑" panose="020B0503020204020204" pitchFamily="34" charset="-122"/>
                          <a:sym typeface="+mn-ea"/>
                        </a:rPr>
                        <a:t>MMS/GSFC Navigator</a:t>
                      </a:r>
                      <a:endParaRPr lang="en-US" altLang="zh-CN" sz="1600" kern="100" dirty="0">
                        <a:effectLst/>
                        <a:latin typeface="微软雅黑" panose="020B0503020204020204" pitchFamily="34" charset="-122"/>
                        <a:ea typeface="微软雅黑" panose="020B0503020204020204" pitchFamily="34" charset="-122"/>
                        <a:sym typeface="+mn-ea"/>
                      </a:endParaRPr>
                    </a:p>
                  </a:txBody>
                  <a:tcPr marL="68596" marR="68596" marT="0" marB="0" anchor="ctr"/>
                </a:tc>
                <a:tc>
                  <a:txBody>
                    <a:bodyPr/>
                    <a:p>
                      <a:pPr algn="ctr">
                        <a:lnSpc>
                          <a:spcPct val="150000"/>
                        </a:lnSpc>
                        <a:buNone/>
                      </a:pPr>
                      <a:r>
                        <a:rPr lang="zh-CN" altLang="en-US" sz="1600" kern="100" dirty="0">
                          <a:effectLst/>
                          <a:sym typeface="+mn-ea"/>
                        </a:rPr>
                        <a:t>美国</a:t>
                      </a:r>
                      <a:endParaRPr lang="zh-CN" altLang="en-US" sz="1600" kern="100" dirty="0">
                        <a:effectLst/>
                        <a:sym typeface="+mn-ea"/>
                      </a:endParaRPr>
                    </a:p>
                  </a:txBody>
                  <a:tcPr marL="68596" marR="68596" marT="0" marB="0" anchor="ctr"/>
                </a:tc>
                <a:tc>
                  <a:txBody>
                    <a:bodyPr/>
                    <a:p>
                      <a:pPr algn="ctr">
                        <a:lnSpc>
                          <a:spcPct val="150000"/>
                        </a:lnSpc>
                        <a:buNone/>
                      </a:pPr>
                      <a:r>
                        <a:rPr lang="en-US" altLang="en-US" sz="1600" kern="100">
                          <a:effectLst/>
                          <a:latin typeface="等线" panose="02010600030101010101" pitchFamily="2" charset="-122"/>
                          <a:ea typeface="等线" panose="02010600030101010101" pitchFamily="2" charset="-122"/>
                          <a:cs typeface="Times New Roman" panose="02020603050405020304" pitchFamily="18" charset="0"/>
                        </a:rPr>
                        <a:t>2015.03</a:t>
                      </a:r>
                      <a:endParaRPr lang="en-US" altLang="en-US"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pPr>
                      <a:r>
                        <a:rPr lang="en-US" sz="1600" kern="100">
                          <a:effectLst/>
                          <a:latin typeface="等线" panose="02010600030101010101" pitchFamily="2" charset="-122"/>
                          <a:ea typeface="等线" panose="02010600030101010101" pitchFamily="2" charset="-122"/>
                          <a:cs typeface="Times New Roman" panose="02020603050405020304" pitchFamily="18" charset="0"/>
                        </a:rPr>
                        <a:t>HEO</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轨道，捕获和跟踪载噪比为25dB-Hz的弱信号，甚至在17万千米的轨道上仍可收到GPS信号</a:t>
                      </a:r>
                      <a:endParaRPr lang="zh-CN" altLang="en-US"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r h="396240">
                <a:tc>
                  <a:txBody>
                    <a:bodyPr/>
                    <a:p>
                      <a:pPr algn="ctr">
                        <a:lnSpc>
                          <a:spcPct val="150000"/>
                        </a:lnSpc>
                      </a:pPr>
                      <a:r>
                        <a:rPr lang="en-US" altLang="zh-CN" sz="1600" kern="100">
                          <a:effectLst/>
                          <a:latin typeface="微软雅黑" panose="020B0503020204020204" pitchFamily="34" charset="-122"/>
                          <a:ea typeface="微软雅黑" panose="020B0503020204020204" pitchFamily="34" charset="-122"/>
                        </a:rPr>
                        <a:t>CE-5T1/GNSS</a:t>
                      </a:r>
                      <a:r>
                        <a:rPr lang="zh-CN" altLang="en-US" sz="1600" kern="100">
                          <a:effectLst/>
                          <a:latin typeface="微软雅黑" panose="020B0503020204020204" pitchFamily="34" charset="-122"/>
                          <a:ea typeface="微软雅黑" panose="020B0503020204020204" pitchFamily="34" charset="-122"/>
                        </a:rPr>
                        <a:t>兼容</a:t>
                      </a:r>
                      <a:r>
                        <a:rPr lang="zh-CN" altLang="en-US" sz="1600" kern="100">
                          <a:effectLst/>
                          <a:latin typeface="微软雅黑" panose="020B0503020204020204" pitchFamily="34" charset="-122"/>
                          <a:ea typeface="微软雅黑" panose="020B0503020204020204" pitchFamily="34" charset="-122"/>
                        </a:rPr>
                        <a:t>接收机</a:t>
                      </a:r>
                      <a:endParaRPr lang="zh-CN" altLang="en-US" sz="1600" kern="10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a:effectLst/>
                        </a:rPr>
                        <a:t>中国</a:t>
                      </a:r>
                      <a:endParaRPr lang="zh-CN" altLang="en-US" sz="1600" kern="100">
                        <a:effectLst/>
                      </a:endParaRPr>
                    </a:p>
                  </a:txBody>
                  <a:tcPr marL="68596" marR="68596" marT="0" marB="0" anchor="ctr"/>
                </a:tc>
                <a:tc>
                  <a:txBody>
                    <a:bodyPr/>
                    <a:p>
                      <a:pPr algn="ctr">
                        <a:lnSpc>
                          <a:spcPct val="150000"/>
                        </a:lnSpc>
                        <a:buNone/>
                      </a:pPr>
                      <a:r>
                        <a:rPr lang="en-US" altLang="en-US" sz="1600" kern="100">
                          <a:effectLst/>
                          <a:latin typeface="等线" panose="02010600030101010101" pitchFamily="2" charset="-122"/>
                          <a:ea typeface="等线" panose="02010600030101010101" pitchFamily="2" charset="-122"/>
                          <a:cs typeface="Times New Roman" panose="02020603050405020304" pitchFamily="18" charset="0"/>
                        </a:rPr>
                        <a:t>2014.10</a:t>
                      </a:r>
                      <a:endParaRPr lang="en-US" altLang="en-US"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pP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月地转移轨道，采用了一种基于梳状滤波器架构的高灵敏度信号捕获方法，在</a:t>
                      </a:r>
                      <a:r>
                        <a:rPr sz="1600" kern="100">
                          <a:effectLst/>
                          <a:latin typeface="等线" panose="02010600030101010101" pitchFamily="2" charset="-122"/>
                          <a:ea typeface="等线" panose="02010600030101010101" pitchFamily="2" charset="-122"/>
                          <a:cs typeface="Times New Roman" panose="02020603050405020304" pitchFamily="18" charset="0"/>
                        </a:rPr>
                        <a:t>50000千米至5000千米月地和地月转移轨道</a:t>
                      </a:r>
                      <a:r>
                        <a:rPr lang="zh-CN" sz="1600" kern="100">
                          <a:effectLst/>
                          <a:latin typeface="等线" panose="02010600030101010101" pitchFamily="2" charset="-122"/>
                          <a:ea typeface="等线" panose="02010600030101010101" pitchFamily="2" charset="-122"/>
                          <a:cs typeface="Times New Roman" panose="02020603050405020304" pitchFamily="18" charset="0"/>
                        </a:rPr>
                        <a:t>实现</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GPS</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600" kern="100">
                          <a:effectLst/>
                          <a:latin typeface="等线" panose="02010600030101010101" pitchFamily="2" charset="-122"/>
                          <a:ea typeface="等线" panose="02010600030101010101" pitchFamily="2" charset="-122"/>
                          <a:cs typeface="Times New Roman" panose="02020603050405020304" pitchFamily="18" charset="0"/>
                        </a:rPr>
                        <a:t>GLONASS</a:t>
                      </a:r>
                      <a:r>
                        <a:rPr lang="zh-CN" altLang="en-US" sz="1600" kern="100">
                          <a:effectLst/>
                          <a:latin typeface="等线" panose="02010600030101010101" pitchFamily="2" charset="-122"/>
                          <a:ea typeface="等线" panose="02010600030101010101" pitchFamily="2" charset="-122"/>
                          <a:cs typeface="Times New Roman" panose="02020603050405020304" pitchFamily="18" charset="0"/>
                        </a:rPr>
                        <a:t>兼容接收和导航解算</a:t>
                      </a:r>
                      <a:endParaRPr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r h="365760">
                <a:tc>
                  <a:txBody>
                    <a:bodyPr/>
                    <a:p>
                      <a:pPr algn="ctr">
                        <a:lnSpc>
                          <a:spcPct val="150000"/>
                        </a:lnSpc>
                      </a:pPr>
                      <a:r>
                        <a:rPr lang="en-US" altLang="zh-CN" sz="1600" kern="100">
                          <a:effectLst/>
                          <a:latin typeface="微软雅黑" panose="020B0503020204020204" pitchFamily="34" charset="-122"/>
                          <a:ea typeface="微软雅黑" panose="020B0503020204020204" pitchFamily="34" charset="-122"/>
                        </a:rPr>
                        <a:t>TJS-2/GNSS</a:t>
                      </a:r>
                      <a:r>
                        <a:rPr lang="zh-CN" altLang="en-US" sz="1600" kern="100">
                          <a:effectLst/>
                          <a:latin typeface="微软雅黑" panose="020B0503020204020204" pitchFamily="34" charset="-122"/>
                          <a:ea typeface="微软雅黑" panose="020B0503020204020204" pitchFamily="34" charset="-122"/>
                        </a:rPr>
                        <a:t>兼容</a:t>
                      </a:r>
                      <a:r>
                        <a:rPr lang="zh-CN" altLang="en-US" sz="1600" kern="100">
                          <a:effectLst/>
                          <a:latin typeface="微软雅黑" panose="020B0503020204020204" pitchFamily="34" charset="-122"/>
                          <a:ea typeface="微软雅黑" panose="020B0503020204020204" pitchFamily="34" charset="-122"/>
                        </a:rPr>
                        <a:t>机</a:t>
                      </a:r>
                      <a:endParaRPr lang="zh-CN" altLang="en-US" sz="1600" kern="10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zh-CN" altLang="en-US" sz="1600" kern="100">
                          <a:effectLst/>
                        </a:rPr>
                        <a:t>中国</a:t>
                      </a:r>
                      <a:endParaRPr lang="zh-CN" altLang="en-US" sz="1600" kern="100">
                        <a:effectLst/>
                      </a:endParaRPr>
                    </a:p>
                  </a:txBody>
                  <a:tcPr marL="68596" marR="68596" marT="0" marB="0" anchor="ctr"/>
                </a:tc>
                <a:tc>
                  <a:txBody>
                    <a:bodyPr/>
                    <a:p>
                      <a:pPr algn="ctr">
                        <a:lnSpc>
                          <a:spcPct val="150000"/>
                        </a:lnSpc>
                        <a:buNone/>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2017.01</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GEO</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轨道，实现</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GPS</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GLONASS</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BDS</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的兼容接收和定轨</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解算</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r h="365760">
                <a:tc>
                  <a:txBody>
                    <a:bodyPr/>
                    <a:p>
                      <a:pPr algn="ctr">
                        <a:lnSpc>
                          <a:spcPct val="150000"/>
                        </a:lnSpc>
                        <a:buNone/>
                      </a:pPr>
                      <a:r>
                        <a:rPr lang="en-US" altLang="zh-CN" sz="1600" kern="100">
                          <a:effectLst/>
                          <a:latin typeface="微软雅黑" panose="020B0503020204020204" pitchFamily="34" charset="-122"/>
                          <a:ea typeface="微软雅黑" panose="020B0503020204020204" pitchFamily="34" charset="-122"/>
                        </a:rPr>
                        <a:t>WeakHEO</a:t>
                      </a:r>
                      <a:endParaRPr lang="en-US" altLang="zh-CN" sz="1600" kern="100">
                        <a:effectLst/>
                        <a:latin typeface="微软雅黑" panose="020B0503020204020204" pitchFamily="34" charset="-122"/>
                        <a:ea typeface="微软雅黑" panose="020B0503020204020204" pitchFamily="34" charset="-122"/>
                      </a:endParaRPr>
                    </a:p>
                  </a:txBody>
                  <a:tcPr marL="68596" marR="68596" marT="0" marB="0" anchor="ctr"/>
                </a:tc>
                <a:tc>
                  <a:txBody>
                    <a:bodyPr/>
                    <a:p>
                      <a:pPr algn="ctr">
                        <a:lnSpc>
                          <a:spcPct val="150000"/>
                        </a:lnSpc>
                        <a:buNone/>
                      </a:pPr>
                      <a:r>
                        <a:rPr lang="en-US" altLang="zh-CN" sz="1600" kern="100">
                          <a:effectLst/>
                        </a:rPr>
                        <a:t>-</a:t>
                      </a:r>
                      <a:endParaRPr lang="en-US" altLang="zh-CN" sz="1600" kern="100">
                        <a:effectLst/>
                      </a:endParaRPr>
                    </a:p>
                  </a:txBody>
                  <a:tcPr marL="68596" marR="68596" marT="0" marB="0" anchor="ctr"/>
                </a:tc>
                <a:tc>
                  <a:txBody>
                    <a:bodyPr/>
                    <a:p>
                      <a:pPr algn="ctr">
                        <a:lnSpc>
                          <a:spcPct val="150000"/>
                        </a:lnSpc>
                        <a:buNone/>
                      </a:pP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2016</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c>
                  <a:txBody>
                    <a:bodyPr/>
                    <a:p>
                      <a:pPr algn="l">
                        <a:lnSpc>
                          <a:spcPct val="150000"/>
                        </a:lnSpc>
                        <a:buNone/>
                      </a:pPr>
                      <a:r>
                        <a:rPr lang="zh-CN" altLang="en-US" sz="1600" kern="100">
                          <a:effectLst/>
                          <a:latin typeface="等线" panose="02010600030101010101" pitchFamily="2" charset="-122"/>
                          <a:ea typeface="等线" panose="02010600030101010101" pitchFamily="2" charset="-122"/>
                          <a:cs typeface="Times New Roman" panose="02020603050405020304" pitchFamily="18" charset="0"/>
                          <a:sym typeface="+mn-ea"/>
                        </a:rPr>
                        <a:t>地月转移轨道，采用20ms相干积分和475次非相干积分，</a:t>
                      </a:r>
                      <a:r>
                        <a:rPr lang="en-US" sz="1600" kern="100" dirty="0">
                          <a:effectLst/>
                          <a:latin typeface="等线" panose="02010600030101010101" pitchFamily="2" charset="-122"/>
                          <a:ea typeface="等线" panose="02010600030101010101" pitchFamily="2" charset="-122"/>
                          <a:cs typeface="Times New Roman" panose="02020603050405020304" pitchFamily="18" charset="0"/>
                          <a:sym typeface="+mn-ea"/>
                        </a:rPr>
                        <a:t>可捕获15dB-Hz的弱信号</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96" marR="68596" marT="0" marB="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4"/>
          <p:cNvSpPr>
            <a:spLocks noGrp="1"/>
          </p:cNvSpPr>
          <p:nvPr>
            <p:ph type="title"/>
          </p:nvPr>
        </p:nvSpPr>
        <p:spPr>
          <a:xfrm>
            <a:off x="1676400" y="457200"/>
            <a:ext cx="9220200" cy="681038"/>
          </a:xfrm>
        </p:spPr>
        <p:txBody>
          <a:bodyPr vert="horz" wrap="square" lIns="91440" tIns="45720" rIns="91440" bIns="45720" anchor="ctr" anchorCtr="0"/>
          <a:p>
            <a:pPr>
              <a:buNone/>
            </a:pPr>
            <a:r>
              <a:rPr lang="en-US" altLang="zh-CN" dirty="0">
                <a:sym typeface="+mn-ea"/>
              </a:rPr>
              <a:t>SSV</a:t>
            </a:r>
            <a:r>
              <a:rPr lang="zh-CN" altLang="en-US" dirty="0">
                <a:sym typeface="+mn-ea"/>
              </a:rPr>
              <a:t>概念的进一步</a:t>
            </a:r>
            <a:r>
              <a:rPr lang="zh-CN" altLang="en-US" dirty="0">
                <a:sym typeface="+mn-ea"/>
              </a:rPr>
              <a:t>演进</a:t>
            </a:r>
            <a:endParaRPr lang="zh-CN" altLang="en-US" dirty="0">
              <a:sym typeface="+mn-ea"/>
            </a:endParaRPr>
          </a:p>
        </p:txBody>
      </p:sp>
      <p:pic>
        <p:nvPicPr>
          <p:cNvPr id="2" name="图片 1"/>
          <p:cNvPicPr>
            <a:picLocks noChangeAspect="1"/>
          </p:cNvPicPr>
          <p:nvPr/>
        </p:nvPicPr>
        <p:blipFill>
          <a:blip r:embed="rId1"/>
          <a:stretch>
            <a:fillRect/>
          </a:stretch>
        </p:blipFill>
        <p:spPr>
          <a:xfrm>
            <a:off x="2136140" y="2525395"/>
            <a:ext cx="3375660" cy="2172970"/>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2"/>
          <a:stretch>
            <a:fillRect/>
          </a:stretch>
        </p:blipFill>
        <p:spPr>
          <a:xfrm>
            <a:off x="6459855" y="2374265"/>
            <a:ext cx="4321175" cy="2479040"/>
          </a:xfrm>
          <a:prstGeom prst="rect">
            <a:avLst/>
          </a:prstGeom>
          <a:effectLst>
            <a:outerShdw blurRad="50800" dist="38100" dir="2700000" algn="tl" rotWithShape="0">
              <a:prstClr val="black">
                <a:alpha val="40000"/>
              </a:prstClr>
            </a:outerShdw>
          </a:effectLst>
        </p:spPr>
      </p:pic>
      <p:sp>
        <p:nvSpPr>
          <p:cNvPr id="9" name="文本框 8"/>
          <p:cNvSpPr txBox="1"/>
          <p:nvPr>
            <p:custDataLst>
              <p:tags r:id="rId3"/>
            </p:custDataLst>
          </p:nvPr>
        </p:nvSpPr>
        <p:spPr>
          <a:xfrm>
            <a:off x="2580005" y="5177155"/>
            <a:ext cx="2472690" cy="758190"/>
          </a:xfrm>
          <a:prstGeom prst="rect">
            <a:avLst/>
          </a:prstGeom>
          <a:noFill/>
        </p:spPr>
        <p:txBody>
          <a:bodyPr wrap="square">
            <a:spAutoFit/>
          </a:bodyPr>
          <a:p>
            <a:pPr marR="0" algn="ctr" defTabSz="914400">
              <a:lnSpc>
                <a:spcPts val="2600"/>
              </a:lnSpc>
              <a:buClrTx/>
              <a:buSzTx/>
              <a:buFontTx/>
              <a:buNone/>
              <a:defRPr/>
            </a:pPr>
            <a:r>
              <a:rPr lang="zh-CN" altLang="en-US" sz="1800" b="1" dirty="0">
                <a:solidFill>
                  <a:srgbClr val="00B0F0"/>
                </a:solidFill>
                <a:latin typeface="Times New Roman" panose="02020603050405020304" pitchFamily="18" charset="0"/>
                <a:ea typeface="黑体" panose="02010609060101010101" pitchFamily="49" charset="-122"/>
                <a:sym typeface="+mn-ea"/>
              </a:rPr>
              <a:t>■</a:t>
            </a: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轨道高度不再局限于</a:t>
            </a:r>
            <a:endParaRPr kumimoji="0" lang="zh-CN" altLang="en-US" sz="1800" kern="1200" cap="none" spc="0" normalizeH="0" baseline="0" noProof="0" dirty="0">
              <a:latin typeface="微软雅黑" panose="020B0503020204020204" pitchFamily="34" charset="-122"/>
              <a:ea typeface="微软雅黑" panose="020B0503020204020204" pitchFamily="34" charset="-122"/>
              <a:cs typeface="+mn-cs"/>
            </a:endParaRPr>
          </a:p>
          <a:p>
            <a:pPr marR="0" algn="ctr" defTabSz="914400">
              <a:lnSpc>
                <a:spcPts val="2600"/>
              </a:lnSpc>
              <a:buClrTx/>
              <a:buSzTx/>
              <a:buFontTx/>
              <a:buNone/>
              <a:defRPr/>
            </a:pPr>
            <a:r>
              <a:rPr kumimoji="0" lang="zh-CN" altLang="en-US" sz="1800" kern="1200" cap="none" spc="0" normalizeH="0" baseline="0" noProof="0" dirty="0">
                <a:latin typeface="微软雅黑" panose="020B0503020204020204" pitchFamily="34" charset="-122"/>
                <a:ea typeface="微软雅黑" panose="020B0503020204020204" pitchFamily="34" charset="-122"/>
                <a:cs typeface="+mn-cs"/>
              </a:rPr>
              <a:t>3000~36000km</a:t>
            </a:r>
            <a:endParaRPr kumimoji="0" lang="zh-CN" altLang="en-US" sz="18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24578" name="文本框 2"/>
          <p:cNvSpPr txBox="1"/>
          <p:nvPr>
            <p:custDataLst>
              <p:tags r:id="rId4"/>
            </p:custDataLst>
          </p:nvPr>
        </p:nvSpPr>
        <p:spPr>
          <a:xfrm>
            <a:off x="609600" y="1523365"/>
            <a:ext cx="10972800" cy="553085"/>
          </a:xfrm>
          <a:prstGeom prst="rect">
            <a:avLst/>
          </a:prstGeom>
          <a:noFill/>
          <a:ln w="9525">
            <a:noFill/>
          </a:ln>
        </p:spPr>
        <p:txBody>
          <a:bodyPr anchor="t" anchorCtr="0">
            <a:spAutoFit/>
          </a:bodyPr>
          <a:p>
            <a:pPr indent="457200">
              <a:lnSpc>
                <a:spcPct val="150000"/>
              </a:lnSpc>
              <a:buFontTx/>
            </a:pPr>
            <a:r>
              <a:rPr lang="zh-CN" altLang="en-US" sz="2000" dirty="0">
                <a:latin typeface="微软雅黑" panose="020B0503020204020204" pitchFamily="34" charset="-122"/>
                <a:ea typeface="微软雅黑" panose="020B0503020204020204" pitchFamily="34" charset="-122"/>
              </a:rPr>
              <a:t>随着高轨</a:t>
            </a:r>
            <a:r>
              <a:rPr lang="en-US" altLang="zh-CN" sz="2000" dirty="0">
                <a:latin typeface="微软雅黑" panose="020B0503020204020204" pitchFamily="34" charset="-122"/>
                <a:ea typeface="微软雅黑" panose="020B0503020204020204" pitchFamily="34" charset="-122"/>
              </a:rPr>
              <a:t>GNSS</a:t>
            </a:r>
            <a:r>
              <a:rPr lang="zh-CN" altLang="en-US" sz="2000" dirty="0">
                <a:latin typeface="微软雅黑" panose="020B0503020204020204" pitchFamily="34" charset="-122"/>
                <a:ea typeface="微软雅黑" panose="020B0503020204020204" pitchFamily="34" charset="-122"/>
              </a:rPr>
              <a:t>技术的发展，</a:t>
            </a:r>
            <a:r>
              <a:rPr lang="en-US" altLang="zh-CN" sz="2000" dirty="0">
                <a:latin typeface="微软雅黑" panose="020B0503020204020204" pitchFamily="34" charset="-122"/>
                <a:ea typeface="微软雅黑" panose="020B0503020204020204" pitchFamily="34" charset="-122"/>
              </a:rPr>
              <a:t>SSV</a:t>
            </a:r>
            <a:r>
              <a:rPr lang="zh-CN" altLang="en-US" sz="2000" dirty="0">
                <a:latin typeface="微软雅黑" panose="020B0503020204020204" pitchFamily="34" charset="-122"/>
                <a:ea typeface="微软雅黑" panose="020B0503020204020204" pitchFamily="34" charset="-122"/>
              </a:rPr>
              <a:t>的概念也得到了拓展。</a:t>
            </a:r>
            <a:endParaRPr lang="zh-CN" altLang="en-US" sz="20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7222490" y="5257800"/>
            <a:ext cx="2920365" cy="368300"/>
          </a:xfrm>
          <a:prstGeom prst="rect">
            <a:avLst/>
          </a:prstGeom>
          <a:noFill/>
          <a:ln w="9525">
            <a:noFill/>
          </a:ln>
        </p:spPr>
        <p:txBody>
          <a:bodyPr wrap="square">
            <a:spAutoFit/>
          </a:bodyPr>
          <a:p>
            <a:r>
              <a:rPr lang="zh-CN" altLang="en-US" sz="1800" b="1" dirty="0">
                <a:solidFill>
                  <a:srgbClr val="00B0F0"/>
                </a:solidFill>
                <a:latin typeface="Times New Roman" panose="02020603050405020304" pitchFamily="18" charset="0"/>
                <a:ea typeface="黑体" panose="02010609060101010101" pitchFamily="49" charset="-122"/>
                <a:sym typeface="+mn-ea"/>
              </a:rPr>
              <a:t>■</a:t>
            </a:r>
            <a:r>
              <a:rPr lang="zh-CN" sz="1800">
                <a:latin typeface="微软雅黑" panose="020B0503020204020204" pitchFamily="34" charset="-122"/>
                <a:ea typeface="微软雅黑" panose="020B0503020204020204" pitchFamily="34" charset="-122"/>
                <a:cs typeface="微软雅黑" panose="020B0503020204020204" pitchFamily="34" charset="-122"/>
              </a:rPr>
              <a:t>导航方式不局限于</a:t>
            </a:r>
            <a:r>
              <a:rPr lang="en-US" sz="1800">
                <a:latin typeface="微软雅黑" panose="020B0503020204020204" pitchFamily="34" charset="-122"/>
                <a:ea typeface="微软雅黑" panose="020B0503020204020204" pitchFamily="34" charset="-122"/>
                <a:cs typeface="微软雅黑" panose="020B0503020204020204" pitchFamily="34" charset="-122"/>
              </a:rPr>
              <a:t>GNSS</a:t>
            </a:r>
            <a:endParaRPr lang="en-US" altLang="en-US" sz="1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惯导辅助GNSS信号捕获技术</a:t>
            </a:r>
            <a:r>
              <a:rPr lang="zh-CN" altLang="en-US" kern="1200" dirty="0">
                <a:latin typeface="微软雅黑" panose="020B0503020204020204" pitchFamily="34" charset="-122"/>
                <a:ea typeface="微软雅黑" panose="020B0503020204020204" pitchFamily="34" charset="-122"/>
                <a:cs typeface="+mj-cs"/>
              </a:rPr>
              <a:t>的研究现状</a:t>
            </a:r>
            <a:endParaRPr lang="zh-CN" altLang="en-US" kern="1200" dirty="0">
              <a:latin typeface="微软雅黑" panose="020B0503020204020204" pitchFamily="34" charset="-122"/>
              <a:ea typeface="微软雅黑" panose="020B0503020204020204" pitchFamily="34" charset="-122"/>
              <a:cs typeface="+mj-cs"/>
            </a:endParaRPr>
          </a:p>
        </p:txBody>
      </p:sp>
      <p:graphicFrame>
        <p:nvGraphicFramePr>
          <p:cNvPr id="3" name="表格 2"/>
          <p:cNvGraphicFramePr>
            <a:graphicFrameLocks noGrp="1"/>
          </p:cNvGraphicFramePr>
          <p:nvPr>
            <p:custDataLst>
              <p:tags r:id="rId1"/>
            </p:custDataLst>
          </p:nvPr>
        </p:nvGraphicFramePr>
        <p:xfrm>
          <a:off x="1416050" y="1740535"/>
          <a:ext cx="9570085" cy="4236720"/>
        </p:xfrm>
        <a:graphic>
          <a:graphicData uri="http://schemas.openxmlformats.org/drawingml/2006/table">
            <a:tbl>
              <a:tblPr firstRow="1" firstCol="1" lastRow="1" lastCol="1" bandRow="1">
                <a:tableStyleId>{BC89EF96-8CEA-46FF-86C4-4CE0E7609802}</a:tableStyleId>
              </a:tblPr>
              <a:tblGrid>
                <a:gridCol w="2419985"/>
                <a:gridCol w="7150100"/>
              </a:tblGrid>
              <a:tr h="1323340">
                <a:tc>
                  <a:txBody>
                    <a:bodyPr/>
                    <a:p>
                      <a:r>
                        <a:rPr lang="zh-CN" altLang="en-US" sz="2000" dirty="0">
                          <a:latin typeface="等线" panose="02010600030101010101" pitchFamily="2" charset="-122"/>
                          <a:ea typeface="等线" panose="02010600030101010101" pitchFamily="2" charset="-122"/>
                        </a:rPr>
                        <a:t>叶萍等</a:t>
                      </a:r>
                      <a:endParaRPr lang="zh-CN" altLang="en-US" sz="2000" dirty="0">
                        <a:latin typeface="等线" panose="02010600030101010101" pitchFamily="2" charset="-122"/>
                        <a:ea typeface="等线" panose="02010600030101010101" pitchFamily="2" charset="-122"/>
                      </a:endParaRPr>
                    </a:p>
                  </a:txBody>
                  <a:tcPr marT="45733" marB="45733">
                    <a:solidFill>
                      <a:schemeClr val="accent6">
                        <a:alpha val="20000"/>
                      </a:schemeClr>
                    </a:solidFill>
                  </a:tcPr>
                </a:tc>
                <a:tc>
                  <a:txBody>
                    <a:bodyPr/>
                    <a:p>
                      <a:r>
                        <a:rPr lang="zh-CN" sz="2000" kern="1200" dirty="0">
                          <a:effectLst/>
                          <a:latin typeface="等线" panose="02010600030101010101" pitchFamily="2" charset="-122"/>
                          <a:ea typeface="等线" panose="02010600030101010101" pitchFamily="2" charset="-122"/>
                        </a:rPr>
                        <a:t>对比了有惯导辅助和无惯导辅助下接收机在冷启动、温启动、热启动时的平均信号捕获时间，发现有惯导辅助的情况下无论是哪种启动方式，平均捕获时间都大幅缩短。</a:t>
                      </a:r>
                      <a:endParaRPr lang="zh-CN" sz="2000" kern="1200" dirty="0">
                        <a:effectLst/>
                        <a:latin typeface="等线" panose="02010600030101010101" pitchFamily="2" charset="-122"/>
                        <a:ea typeface="等线" panose="02010600030101010101" pitchFamily="2" charset="-122"/>
                      </a:endParaRPr>
                    </a:p>
                  </a:txBody>
                  <a:tcPr marT="45733" marB="45733">
                    <a:solidFill>
                      <a:schemeClr val="accent6">
                        <a:alpha val="20000"/>
                      </a:schemeClr>
                    </a:solidFill>
                  </a:tcPr>
                </a:tc>
              </a:tr>
              <a:tr h="1541780">
                <a:tc>
                  <a:txBody>
                    <a:bodyPr/>
                    <a:p>
                      <a:r>
                        <a:rPr lang="zh-CN" altLang="en-US" sz="2000" b="1" dirty="0">
                          <a:latin typeface="等线" panose="02010600030101010101" pitchFamily="2" charset="-122"/>
                          <a:ea typeface="等线" panose="02010600030101010101" pitchFamily="2" charset="-122"/>
                          <a:cs typeface="等线" panose="02010600030101010101" pitchFamily="2" charset="-122"/>
                        </a:rPr>
                        <a:t>Feng Qin等</a:t>
                      </a:r>
                      <a:endParaRPr lang="zh-CN" altLang="en-US" sz="2000" b="1" dirty="0">
                        <a:latin typeface="等线" panose="02010600030101010101" pitchFamily="2" charset="-122"/>
                        <a:ea typeface="等线" panose="02010600030101010101" pitchFamily="2" charset="-122"/>
                        <a:cs typeface="等线" panose="02010600030101010101" pitchFamily="2" charset="-122"/>
                      </a:endParaRPr>
                    </a:p>
                  </a:txBody>
                  <a:tcPr marT="45733" marB="45733">
                    <a:solidFill>
                      <a:schemeClr val="accent6">
                        <a:alpha val="20000"/>
                      </a:schemeClr>
                    </a:solidFill>
                  </a:tcPr>
                </a:tc>
                <a:tc>
                  <a:txBody>
                    <a:bodyPr/>
                    <a:p>
                      <a:pPr algn="l"/>
                      <a:r>
                        <a:rPr sz="2000" b="1" dirty="0">
                          <a:latin typeface="等线" panose="02010600030101010101" pitchFamily="2" charset="-122"/>
                          <a:ea typeface="等线" panose="02010600030101010101" pitchFamily="2" charset="-122"/>
                        </a:rPr>
                        <a:t>仅考虑惯导误差的情况下，使用不同误差水平的惯导器件辅助接收机进行信号捕获</a:t>
                      </a:r>
                      <a:r>
                        <a:rPr lang="zh-CN" sz="2000" b="1" dirty="0">
                          <a:latin typeface="等线" panose="02010600030101010101" pitchFamily="2" charset="-122"/>
                          <a:ea typeface="等线" panose="02010600030101010101" pitchFamily="2" charset="-122"/>
                        </a:rPr>
                        <a:t>，缩小了频率搜索范围</a:t>
                      </a:r>
                      <a:r>
                        <a:rPr lang="zh-CN" altLang="en-US" sz="2000" b="1" baseline="0" dirty="0">
                          <a:latin typeface="等线" panose="02010600030101010101" pitchFamily="2" charset="-122"/>
                          <a:ea typeface="等线" panose="02010600030101010101" pitchFamily="2" charset="-122"/>
                        </a:rPr>
                        <a:t>。仿真结果表明惯导的精度越低，速度误差越大，信号捕获所需要的频率搜索范围也越大。</a:t>
                      </a:r>
                      <a:endParaRPr lang="zh-CN" altLang="en-US" sz="2000" b="1" baseline="0" dirty="0">
                        <a:latin typeface="等线" panose="02010600030101010101" pitchFamily="2" charset="-122"/>
                        <a:ea typeface="等线" panose="02010600030101010101" pitchFamily="2" charset="-122"/>
                      </a:endParaRPr>
                    </a:p>
                  </a:txBody>
                  <a:tcPr marT="45733" marB="45733">
                    <a:solidFill>
                      <a:schemeClr val="accent6">
                        <a:alpha val="20000"/>
                      </a:schemeClr>
                    </a:solidFill>
                  </a:tcPr>
                </a:tc>
              </a:tr>
              <a:tr h="1371600">
                <a:tc>
                  <a:txBody>
                    <a:bodyPr/>
                    <a:p>
                      <a:endParaRPr lang="en-US" altLang="zh-CN" sz="2000" dirty="0">
                        <a:latin typeface="黑体" panose="02010609060101010101" pitchFamily="49" charset="-122"/>
                        <a:ea typeface="黑体" panose="02010609060101010101" pitchFamily="49" charset="-122"/>
                      </a:endParaRPr>
                    </a:p>
                    <a:p>
                      <a:r>
                        <a:rPr sz="2000" dirty="0">
                          <a:ea typeface="黑体" panose="02010609060101010101" pitchFamily="49" charset="-122"/>
                        </a:rPr>
                        <a:t>Chunxi Zhang等</a:t>
                      </a:r>
                      <a:endParaRPr sz="2000" dirty="0">
                        <a:ea typeface="黑体" panose="02010609060101010101" pitchFamily="49" charset="-122"/>
                      </a:endParaRPr>
                    </a:p>
                  </a:txBody>
                  <a:tcPr marT="45733" marB="45733">
                    <a:solidFill>
                      <a:schemeClr val="accent6">
                        <a:alpha val="20000"/>
                      </a:schemeClr>
                    </a:solidFill>
                  </a:tcPr>
                </a:tc>
                <a:tc>
                  <a:txBody>
                    <a:bodyPr/>
                    <a:p>
                      <a:r>
                        <a:rPr lang="zh-CN" sz="2000" dirty="0">
                          <a:latin typeface="等线" panose="02010600030101010101" pitchFamily="2" charset="-122"/>
                          <a:ea typeface="等线" panose="02010600030101010101" pitchFamily="2" charset="-122"/>
                          <a:cs typeface="等线" panose="02010600030101010101" pitchFamily="2" charset="-122"/>
                        </a:rPr>
                        <a:t>利用惯导估计出接收机的概略位置缩小了码相位的搜索范围。仿真表明使用误差较大的MEMS惯导，在GPS L1CA信号失锁180秒后对卫星信号进行重捕，码相位搜索范围可以缩小到10个码片之内，大大缩小了码相位搜索范围。</a:t>
                      </a:r>
                      <a:endParaRPr lang="zh-CN" sz="2000" dirty="0">
                        <a:latin typeface="等线" panose="02010600030101010101" pitchFamily="2" charset="-122"/>
                        <a:ea typeface="等线" panose="02010600030101010101" pitchFamily="2" charset="-122"/>
                        <a:cs typeface="等线" panose="02010600030101010101" pitchFamily="2" charset="-122"/>
                      </a:endParaRPr>
                    </a:p>
                  </a:txBody>
                  <a:tcPr marT="45733" marB="45733">
                    <a:solidFill>
                      <a:schemeClr val="accent6">
                        <a:alpha val="20000"/>
                      </a:scheme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惯导辅助高轨信号捕获研究现状的不足之处</a:t>
            </a:r>
            <a:endParaRPr lang="zh-CN" altLang="en-US" kern="1200" dirty="0">
              <a:latin typeface="微软雅黑" panose="020B0503020204020204" pitchFamily="34" charset="-122"/>
              <a:ea typeface="微软雅黑" panose="020B0503020204020204" pitchFamily="34" charset="-122"/>
              <a:cs typeface="+mj-cs"/>
            </a:endParaRPr>
          </a:p>
        </p:txBody>
      </p:sp>
      <p:sp>
        <p:nvSpPr>
          <p:cNvPr id="4" name="TextBox 3"/>
          <p:cNvSpPr txBox="1"/>
          <p:nvPr>
            <p:custDataLst>
              <p:tags r:id="rId1"/>
            </p:custDataLst>
          </p:nvPr>
        </p:nvSpPr>
        <p:spPr>
          <a:xfrm>
            <a:off x="1524000" y="2130425"/>
            <a:ext cx="9792970" cy="2870200"/>
          </a:xfrm>
          <a:prstGeom prst="rect">
            <a:avLst/>
          </a:prstGeom>
          <a:noFill/>
        </p:spPr>
        <p:txBody>
          <a:bodyPr>
            <a:noAutofit/>
          </a:bodyPr>
          <a:p>
            <a:pPr marR="0" defTabSz="914400">
              <a:lnSpc>
                <a:spcPct val="150000"/>
              </a:lnSpc>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过去的研究</a:t>
            </a:r>
            <a:r>
              <a:rPr kumimoji="0" sz="2000" kern="120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没有针对高轨</a:t>
            </a:r>
            <a:r>
              <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接收机这一具体场景展开研究</a:t>
            </a:r>
            <a:r>
              <a:rPr kumimoji="0" lang="zh-CN"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a:t>
            </a:r>
            <a:endPar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R="0" defTabSz="914400">
              <a:lnSpc>
                <a:spcPct val="150000"/>
              </a:lnSpc>
              <a:buClrTx/>
              <a:buSzTx/>
              <a:buFontTx/>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在研究信号重捕时，仅考虑了惯性导航的误差，</a:t>
            </a:r>
            <a:r>
              <a:rPr kumimoji="0" sz="2000" kern="120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没有考虑接收机晶振误差</a:t>
            </a:r>
            <a:r>
              <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对信号重捕的影响</a:t>
            </a:r>
            <a:r>
              <a:rPr kumimoji="0" lang="zh-CN"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a:t>
            </a:r>
            <a:endParaRPr kumimoji="0"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R="0" defTabSz="914400">
              <a:lnSpc>
                <a:spcPct val="150000"/>
              </a:lnSpc>
              <a:buClrTx/>
              <a:buSzTx/>
              <a:buFontTx/>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高轨接收机采用小步长的频率搜索，在多普勒变化率大的位置可能在进行搜索的时候将信号漏掉，因此应该针对具体弧段</a:t>
            </a:r>
            <a:r>
              <a:rPr lang="zh-CN" altLang="en-US" sz="2000" dirty="0">
                <a:solidFill>
                  <a:srgbClr val="FF0000"/>
                </a:solidFill>
                <a:latin typeface="微软雅黑" panose="020B0503020204020204" pitchFamily="34" charset="-122"/>
                <a:ea typeface="微软雅黑" panose="020B0503020204020204" pitchFamily="34" charset="-122"/>
                <a:sym typeface="+mn-ea"/>
              </a:rPr>
              <a:t>设计信号搜索策略</a:t>
            </a:r>
            <a:r>
              <a:rPr lang="zh-CN" altLang="en-US" sz="2000" dirty="0">
                <a:solidFill>
                  <a:schemeClr val="tx1"/>
                </a:solidFill>
                <a:latin typeface="微软雅黑" panose="020B0503020204020204" pitchFamily="34" charset="-122"/>
                <a:ea typeface="微软雅黑" panose="020B0503020204020204" pitchFamily="34" charset="-122"/>
                <a:sym typeface="+mn-ea"/>
              </a:rPr>
              <a:t>。很少有文献考虑这一点。</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R="0" defTabSz="914400">
              <a:lnSpc>
                <a:spcPct val="150000"/>
              </a:lnSpc>
              <a:buClrTx/>
              <a:buSzTx/>
              <a:buFontTx/>
              <a:defRPr/>
            </a:pP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R="0" defTabSz="914400">
              <a:lnSpc>
                <a:spcPct val="150000"/>
              </a:lnSpc>
              <a:buClrTx/>
              <a:buSzTx/>
              <a:buFontTx/>
              <a:defRPr/>
            </a:pPr>
            <a:endParaRPr lang="zh-CN" sz="2000"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1" name="AutoShape 49"/>
          <p:cNvSpPr/>
          <p:nvPr>
            <p:custDataLst>
              <p:tags r:id="rId2"/>
            </p:custDataLst>
          </p:nvPr>
        </p:nvSpPr>
        <p:spPr>
          <a:xfrm>
            <a:off x="3546475" y="952818"/>
            <a:ext cx="5207000" cy="503237"/>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FF0000"/>
                </a:solidFill>
                <a:latin typeface="微软雅黑" panose="020B0503020204020204" pitchFamily="34" charset="-122"/>
                <a:ea typeface="微软雅黑" panose="020B0503020204020204" pitchFamily="34" charset="-122"/>
              </a:rPr>
              <a:t>三、研究内容及预期目标</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22548" name="Group 74"/>
          <p:cNvGrpSpPr/>
          <p:nvPr/>
        </p:nvGrpSpPr>
        <p:grpSpPr>
          <a:xfrm>
            <a:off x="3057525" y="1024255"/>
            <a:ext cx="407988" cy="381000"/>
            <a:chOff x="2078" y="1680"/>
            <a:chExt cx="1615" cy="1615"/>
          </a:xfrm>
        </p:grpSpPr>
        <p:sp>
          <p:nvSpPr>
            <p:cNvPr id="22549" name="Oval 75"/>
            <p:cNvSpPr/>
            <p:nvPr>
              <p:custDataLst>
                <p:tags r:id="rId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50" name="Oval 76"/>
            <p:cNvSpPr/>
            <p:nvPr>
              <p:custDataLst>
                <p:tags r:id="rId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5" name="Oval 77"/>
            <p:cNvSpPr>
              <a:spLocks noChangeArrowheads="1"/>
            </p:cNvSpPr>
            <p:nvPr>
              <p:custDataLst>
                <p:tags r:id="rId5"/>
              </p:custDataLst>
            </p:nvPr>
          </p:nvSpPr>
          <p:spPr bwMode="gray">
            <a:xfrm>
              <a:off x="2254" y="1855"/>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Oval 78"/>
            <p:cNvSpPr/>
            <p:nvPr>
              <p:custDataLst>
                <p:tags r:id="rId6"/>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7" name="Oval 79"/>
            <p:cNvSpPr>
              <a:spLocks noChangeArrowheads="1"/>
            </p:cNvSpPr>
            <p:nvPr>
              <p:custDataLst>
                <p:tags r:id="rId7"/>
              </p:custDataLst>
            </p:nvPr>
          </p:nvSpPr>
          <p:spPr bwMode="gray">
            <a:xfrm>
              <a:off x="2336" y="1936"/>
              <a:ext cx="1093"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4" name="Oval 80"/>
            <p:cNvSpPr/>
            <p:nvPr>
              <p:custDataLst>
                <p:tags r:id="rId8"/>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sp>
        <p:nvSpPr>
          <p:cNvPr id="4" name="文本框 3"/>
          <p:cNvSpPr txBox="1"/>
          <p:nvPr>
            <p:custDataLst>
              <p:tags r:id="rId9"/>
            </p:custDataLst>
          </p:nvPr>
        </p:nvSpPr>
        <p:spPr>
          <a:xfrm>
            <a:off x="2476500" y="3961765"/>
            <a:ext cx="8975725" cy="1557020"/>
          </a:xfrm>
          <a:prstGeom prst="rect">
            <a:avLst/>
          </a:prstGeom>
          <a:noFill/>
        </p:spPr>
        <p:txBody>
          <a:bodyPr wrap="square" rtlCol="0">
            <a:noAutofit/>
          </a:bodyPr>
          <a:p>
            <a:pPr marL="285750" indent="-285750">
              <a:lnSpc>
                <a:spcPct val="150000"/>
              </a:lnSpc>
              <a:buFont typeface="Arial" panose="020B0604020202020204" pitchFamily="34" charset="0"/>
              <a:buChar char="•"/>
            </a:pPr>
            <a:r>
              <a:rPr sz="2400">
                <a:latin typeface="微软雅黑" panose="020B0503020204020204" pitchFamily="34" charset="-122"/>
                <a:ea typeface="微软雅黑" panose="020B0503020204020204" pitchFamily="34" charset="-122"/>
                <a:cs typeface="微软雅黑" panose="020B0503020204020204" pitchFamily="34" charset="-122"/>
              </a:rPr>
              <a:t>高轨接收机时空误差建模和信号搜索空间的确定</a:t>
            </a:r>
            <a:r>
              <a:rPr lang="zh-CN"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sz="2400">
                <a:latin typeface="微软雅黑" panose="020B0503020204020204" pitchFamily="34" charset="-122"/>
                <a:ea typeface="微软雅黑" panose="020B0503020204020204" pitchFamily="34" charset="-122"/>
                <a:cs typeface="微软雅黑" panose="020B0503020204020204" pitchFamily="34" charset="-122"/>
              </a:rPr>
              <a:t>惯导辅助HEO接收机信号</a:t>
            </a:r>
            <a:r>
              <a:rPr lang="zh-CN" sz="2400">
                <a:latin typeface="微软雅黑" panose="020B0503020204020204" pitchFamily="34" charset="-122"/>
                <a:ea typeface="微软雅黑" panose="020B0503020204020204" pitchFamily="34" charset="-122"/>
                <a:cs typeface="微软雅黑" panose="020B0503020204020204" pitchFamily="34" charset="-122"/>
              </a:rPr>
              <a:t>搜索</a:t>
            </a:r>
            <a:r>
              <a:rPr sz="2400">
                <a:latin typeface="微软雅黑" panose="020B0503020204020204" pitchFamily="34" charset="-122"/>
                <a:ea typeface="微软雅黑" panose="020B0503020204020204" pitchFamily="34" charset="-122"/>
                <a:cs typeface="微软雅黑" panose="020B0503020204020204" pitchFamily="34" charset="-122"/>
              </a:rPr>
              <a:t>策略和捕获算法的研究</a:t>
            </a:r>
            <a:r>
              <a:rPr lang="zh-CN"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Font typeface="Arial" panose="020B0604020202020204" pitchFamily="34" charset="0"/>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1947545" y="1830070"/>
            <a:ext cx="8634730" cy="1797050"/>
          </a:xfrm>
          <a:prstGeom prst="rect">
            <a:avLst/>
          </a:prstGeom>
          <a:noFill/>
          <a:ln w="9525">
            <a:noFill/>
          </a:ln>
        </p:spPr>
        <p:txBody>
          <a:bodyPr wrap="square">
            <a:noAutofit/>
          </a:bodyPr>
          <a:p>
            <a:pPr indent="266700" algn="just">
              <a:lnSpc>
                <a:spcPct val="150000"/>
              </a:lnSpc>
            </a:pP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为了提升高轨接收机信号</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捕获的效率和信号捕获的成功率</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，本课题针对</a:t>
            </a:r>
            <a:r>
              <a:rPr 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HEO</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接收机</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惯导辅助</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下接收机信号失锁后</a:t>
            </a:r>
            <a:r>
              <a:rPr lang="en-US"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接收机内保存有有效的卫星星历</a:t>
            </a:r>
            <a:r>
              <a:rPr lang="en-US"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如何进行信号</a:t>
            </a:r>
            <a:r>
              <a:rPr lang="zh-CN"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重新捕获</a:t>
            </a:r>
            <a:r>
              <a:rPr lang="zh-CN"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展开研究。</a:t>
            </a:r>
            <a:endParaRPr lang="zh-CN" altLang="en-US" sz="2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高轨接收机时空误差建模和信号搜索空间的确定</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1676400" y="1298575"/>
            <a:ext cx="9279255" cy="1008380"/>
          </a:xfrm>
          <a:prstGeom prst="rect">
            <a:avLst/>
          </a:prstGeom>
          <a:noFill/>
        </p:spPr>
        <p:txBody>
          <a:bodyPr wrap="square" rtlCol="0" anchor="t">
            <a:noAutofit/>
          </a:bodyPr>
          <a:p>
            <a:pPr>
              <a:lnSpc>
                <a:spcPct val="150000"/>
              </a:lnSpc>
            </a:pPr>
            <a:r>
              <a:rPr lang="zh-CN" altLang="en-US" sz="1800" b="1" dirty="0">
                <a:solidFill>
                  <a:srgbClr val="00B0F0"/>
                </a:solidFill>
                <a:latin typeface="黑体" panose="02010609060101010101" pitchFamily="49" charset="-122"/>
                <a:ea typeface="黑体" panose="02010609060101010101" pitchFamily="49" charset="-122"/>
                <a:sym typeface="+mn-ea"/>
              </a:rPr>
              <a:t>■</a:t>
            </a:r>
            <a:r>
              <a:rPr lang="en-US" altLang="zh-CN" sz="1800" b="1" dirty="0">
                <a:solidFill>
                  <a:srgbClr val="00B0F0"/>
                </a:solidFill>
                <a:latin typeface="黑体" panose="02010609060101010101" pitchFamily="49" charset="-122"/>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在失锁期间</a:t>
            </a:r>
            <a:r>
              <a:rPr lang="zh-CN" altLang="en-US" sz="2000" dirty="0">
                <a:solidFill>
                  <a:srgbClr val="FF0000"/>
                </a:solidFill>
                <a:latin typeface="微软雅黑" panose="020B0503020204020204" pitchFamily="34" charset="-122"/>
                <a:ea typeface="微软雅黑" panose="020B0503020204020204" pitchFamily="34" charset="-122"/>
                <a:sym typeface="+mn-ea"/>
              </a:rPr>
              <a:t>惯导和晶振的误差发散程度</a:t>
            </a:r>
            <a:r>
              <a:rPr lang="zh-CN" altLang="en-US" sz="2000" dirty="0">
                <a:solidFill>
                  <a:schemeClr val="tx1"/>
                </a:solidFill>
                <a:latin typeface="微软雅黑" panose="020B0503020204020204" pitchFamily="34" charset="-122"/>
                <a:ea typeface="微软雅黑" panose="020B0503020204020204" pitchFamily="34" charset="-122"/>
                <a:sym typeface="+mn-ea"/>
              </a:rPr>
              <a:t>共同决定了在进行信号重捕时频率和码相位的搜索范围。</a:t>
            </a:r>
            <a:r>
              <a:rPr lang="en-US" altLang="zh-CN" sz="2000" b="1" dirty="0">
                <a:solidFill>
                  <a:srgbClr val="00B0F0"/>
                </a:solidFill>
                <a:latin typeface="黑体" panose="02010609060101010101" pitchFamily="49" charset="-122"/>
                <a:ea typeface="黑体" panose="02010609060101010101" pitchFamily="49" charset="-122"/>
                <a:sym typeface="+mn-ea"/>
              </a:rPr>
              <a:t> </a:t>
            </a:r>
            <a:r>
              <a:rPr lang="en-US" altLang="zh-CN" sz="1800" b="1" dirty="0">
                <a:solidFill>
                  <a:srgbClr val="00B0F0"/>
                </a:solidFill>
                <a:latin typeface="黑体" panose="02010609060101010101" pitchFamily="49" charset="-122"/>
                <a:ea typeface="黑体" panose="02010609060101010101" pitchFamily="49" charset="-122"/>
                <a:sym typeface="+mn-ea"/>
              </a:rPr>
              <a:t> </a:t>
            </a:r>
            <a:endParaRPr lang="en-US" altLang="zh-CN" sz="1800" b="1" dirty="0">
              <a:solidFill>
                <a:srgbClr val="00B0F0"/>
              </a:solidFill>
              <a:latin typeface="黑体" panose="02010609060101010101" pitchFamily="49" charset="-122"/>
              <a:ea typeface="黑体" panose="02010609060101010101" pitchFamily="49" charset="-122"/>
              <a:sym typeface="+mn-ea"/>
            </a:endParaRPr>
          </a:p>
        </p:txBody>
      </p:sp>
      <p:sp>
        <p:nvSpPr>
          <p:cNvPr id="3" name="流程图: 可选过程 2"/>
          <p:cNvSpPr/>
          <p:nvPr/>
        </p:nvSpPr>
        <p:spPr>
          <a:xfrm>
            <a:off x="1759585" y="3126105"/>
            <a:ext cx="1347470" cy="68516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IMU</a:t>
            </a:r>
            <a:r>
              <a:rPr lang="zh-CN" altLang="en-US" b="1">
                <a:solidFill>
                  <a:schemeClr val="tx1"/>
                </a:solidFill>
              </a:rPr>
              <a:t>误差</a:t>
            </a:r>
            <a:endParaRPr lang="zh-CN" altLang="en-US" b="1">
              <a:solidFill>
                <a:schemeClr val="tx1"/>
              </a:solidFill>
            </a:endParaRPr>
          </a:p>
        </p:txBody>
      </p:sp>
      <p:sp>
        <p:nvSpPr>
          <p:cNvPr id="5" name="流程图: 可选过程 4"/>
          <p:cNvSpPr/>
          <p:nvPr>
            <p:custDataLst>
              <p:tags r:id="rId1"/>
            </p:custDataLst>
          </p:nvPr>
        </p:nvSpPr>
        <p:spPr>
          <a:xfrm>
            <a:off x="3888740" y="2291715"/>
            <a:ext cx="1885315"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零偏误差</a:t>
            </a:r>
            <a:endParaRPr lang="zh-CN" altLang="en-US" sz="2000">
              <a:solidFill>
                <a:schemeClr val="tx1"/>
              </a:solidFill>
            </a:endParaRPr>
          </a:p>
        </p:txBody>
      </p:sp>
      <p:sp>
        <p:nvSpPr>
          <p:cNvPr id="6" name="流程图: 可选过程 5"/>
          <p:cNvSpPr/>
          <p:nvPr>
            <p:custDataLst>
              <p:tags r:id="rId2"/>
            </p:custDataLst>
          </p:nvPr>
        </p:nvSpPr>
        <p:spPr>
          <a:xfrm>
            <a:off x="3888740" y="3128010"/>
            <a:ext cx="1887220"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零偏不稳定性</a:t>
            </a:r>
            <a:endParaRPr lang="zh-CN" altLang="en-US" sz="2000">
              <a:solidFill>
                <a:schemeClr val="tx1"/>
              </a:solidFill>
            </a:endParaRPr>
          </a:p>
        </p:txBody>
      </p:sp>
      <p:sp>
        <p:nvSpPr>
          <p:cNvPr id="7" name="流程图: 可选过程 6"/>
          <p:cNvSpPr/>
          <p:nvPr>
            <p:custDataLst>
              <p:tags r:id="rId3"/>
            </p:custDataLst>
          </p:nvPr>
        </p:nvSpPr>
        <p:spPr>
          <a:xfrm>
            <a:off x="3864610" y="3935095"/>
            <a:ext cx="1905000"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随机游走</a:t>
            </a:r>
            <a:endParaRPr lang="zh-CN" altLang="en-US" sz="2000">
              <a:solidFill>
                <a:schemeClr val="tx1"/>
              </a:solidFill>
            </a:endParaRPr>
          </a:p>
        </p:txBody>
      </p:sp>
      <p:cxnSp>
        <p:nvCxnSpPr>
          <p:cNvPr id="8" name="肘形连接符 7"/>
          <p:cNvCxnSpPr>
            <a:stCxn id="3" idx="3"/>
            <a:endCxn id="5" idx="1"/>
          </p:cNvCxnSpPr>
          <p:nvPr/>
        </p:nvCxnSpPr>
        <p:spPr>
          <a:xfrm flipV="1">
            <a:off x="3107055" y="2634615"/>
            <a:ext cx="781685" cy="834390"/>
          </a:xfrm>
          <a:prstGeom prst="bentConnector3">
            <a:avLst>
              <a:gd name="adj1" fmla="val 5004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3"/>
            <a:endCxn id="6" idx="1"/>
          </p:cNvCxnSpPr>
          <p:nvPr/>
        </p:nvCxnSpPr>
        <p:spPr>
          <a:xfrm>
            <a:off x="3107055" y="3469005"/>
            <a:ext cx="781685" cy="19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3" idx="3"/>
            <a:endCxn id="7" idx="1"/>
          </p:cNvCxnSpPr>
          <p:nvPr/>
        </p:nvCxnSpPr>
        <p:spPr>
          <a:xfrm>
            <a:off x="3107055" y="3469005"/>
            <a:ext cx="757555" cy="808990"/>
          </a:xfrm>
          <a:prstGeom prst="bentConnector3">
            <a:avLst>
              <a:gd name="adj1" fmla="val 5004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流程图: 可选过程 10"/>
          <p:cNvSpPr/>
          <p:nvPr>
            <p:custDataLst>
              <p:tags r:id="rId4"/>
            </p:custDataLst>
          </p:nvPr>
        </p:nvSpPr>
        <p:spPr>
          <a:xfrm>
            <a:off x="6653530" y="3126105"/>
            <a:ext cx="1347470" cy="68516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chemeClr val="tx1"/>
                </a:solidFill>
              </a:rPr>
              <a:t>晶振误差</a:t>
            </a:r>
            <a:endParaRPr lang="zh-CN" altLang="en-US" sz="2000" b="1">
              <a:solidFill>
                <a:schemeClr val="tx1"/>
              </a:solidFill>
            </a:endParaRPr>
          </a:p>
        </p:txBody>
      </p:sp>
      <p:sp>
        <p:nvSpPr>
          <p:cNvPr id="12" name="流程图: 可选过程 11"/>
          <p:cNvSpPr/>
          <p:nvPr>
            <p:custDataLst>
              <p:tags r:id="rId5"/>
            </p:custDataLst>
          </p:nvPr>
        </p:nvSpPr>
        <p:spPr>
          <a:xfrm>
            <a:off x="8782685" y="2518410"/>
            <a:ext cx="1753235"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初始误差</a:t>
            </a:r>
            <a:endParaRPr lang="zh-CN" altLang="en-US" sz="2000">
              <a:solidFill>
                <a:schemeClr val="tx1"/>
              </a:solidFill>
            </a:endParaRPr>
          </a:p>
        </p:txBody>
      </p:sp>
      <p:sp>
        <p:nvSpPr>
          <p:cNvPr id="14" name="流程图: 可选过程 13"/>
          <p:cNvSpPr/>
          <p:nvPr>
            <p:custDataLst>
              <p:tags r:id="rId6"/>
            </p:custDataLst>
          </p:nvPr>
        </p:nvSpPr>
        <p:spPr>
          <a:xfrm>
            <a:off x="8758555" y="3708400"/>
            <a:ext cx="1783715"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随机游走</a:t>
            </a:r>
            <a:endParaRPr lang="zh-CN" altLang="en-US" sz="2000">
              <a:solidFill>
                <a:schemeClr val="tx1"/>
              </a:solidFill>
            </a:endParaRPr>
          </a:p>
        </p:txBody>
      </p:sp>
      <p:cxnSp>
        <p:nvCxnSpPr>
          <p:cNvPr id="15" name="肘形连接符 14"/>
          <p:cNvCxnSpPr>
            <a:stCxn id="11" idx="3"/>
            <a:endCxn id="12" idx="1"/>
          </p:cNvCxnSpPr>
          <p:nvPr>
            <p:custDataLst>
              <p:tags r:id="rId7"/>
            </p:custDataLst>
          </p:nvPr>
        </p:nvCxnSpPr>
        <p:spPr>
          <a:xfrm flipV="1">
            <a:off x="8001000" y="2861310"/>
            <a:ext cx="781685" cy="607695"/>
          </a:xfrm>
          <a:prstGeom prst="bentConnector3">
            <a:avLst>
              <a:gd name="adj1" fmla="val 5004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1" idx="3"/>
            <a:endCxn id="14" idx="1"/>
          </p:cNvCxnSpPr>
          <p:nvPr>
            <p:custDataLst>
              <p:tags r:id="rId8"/>
            </p:custDataLst>
          </p:nvPr>
        </p:nvCxnSpPr>
        <p:spPr>
          <a:xfrm>
            <a:off x="8001000" y="3469005"/>
            <a:ext cx="757555" cy="582295"/>
          </a:xfrm>
          <a:prstGeom prst="bentConnector3">
            <a:avLst>
              <a:gd name="adj1" fmla="val 5004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9"/>
            </p:custDataLst>
          </p:nvPr>
        </p:nvSpPr>
        <p:spPr>
          <a:xfrm>
            <a:off x="1677035" y="4651375"/>
            <a:ext cx="9279255" cy="1998345"/>
          </a:xfrm>
          <a:prstGeom prst="rect">
            <a:avLst/>
          </a:prstGeom>
          <a:noFill/>
        </p:spPr>
        <p:txBody>
          <a:bodyPr wrap="square" rtlCol="0" anchor="t">
            <a:noAutofit/>
          </a:bodyPr>
          <a:p>
            <a:pPr>
              <a:lnSpc>
                <a:spcPct val="150000"/>
              </a:lnSpc>
            </a:pPr>
            <a:r>
              <a:rPr lang="zh-CN" altLang="en-US" sz="1800" b="1" dirty="0">
                <a:solidFill>
                  <a:srgbClr val="00B0F0"/>
                </a:solidFill>
                <a:latin typeface="黑体" panose="02010609060101010101" pitchFamily="49" charset="-122"/>
                <a:ea typeface="黑体" panose="02010609060101010101" pitchFamily="49" charset="-122"/>
                <a:sym typeface="+mn-ea"/>
              </a:rPr>
              <a:t>■</a:t>
            </a:r>
            <a:r>
              <a:rPr lang="en-US" altLang="zh-CN" sz="1800" b="1" dirty="0">
                <a:solidFill>
                  <a:srgbClr val="00B0F0"/>
                </a:solidFill>
                <a:latin typeface="黑体" panose="02010609060101010101" pitchFamily="49" charset="-122"/>
                <a:ea typeface="黑体" panose="02010609060101010101" pitchFamily="49" charset="-122"/>
                <a:sym typeface="+mn-ea"/>
              </a:rPr>
              <a:t> </a:t>
            </a:r>
            <a:r>
              <a:rPr lang="zh-CN" altLang="en-US" sz="2000" dirty="0">
                <a:latin typeface="微软雅黑" panose="020B0503020204020204" pitchFamily="34" charset="-122"/>
                <a:ea typeface="微软雅黑" panose="020B0503020204020204" pitchFamily="34" charset="-122"/>
                <a:sym typeface="+mn-ea"/>
              </a:rPr>
              <a:t>通过对传感器误差建模的理论分析和仿真，得出接收机位置、速度和时间误差与传感器误差和信号失锁时间之间的</a:t>
            </a:r>
            <a:r>
              <a:rPr lang="zh-CN" altLang="en-US" sz="2000" dirty="0">
                <a:solidFill>
                  <a:srgbClr val="FF0000"/>
                </a:solidFill>
                <a:latin typeface="微软雅黑" panose="020B0503020204020204" pitchFamily="34" charset="-122"/>
                <a:ea typeface="微软雅黑" panose="020B0503020204020204" pitchFamily="34" charset="-122"/>
                <a:sym typeface="+mn-ea"/>
              </a:rPr>
              <a:t>定量关系</a:t>
            </a:r>
            <a:r>
              <a:rPr lang="zh-CN" altLang="en-US" sz="2000" dirty="0">
                <a:latin typeface="微软雅黑" panose="020B0503020204020204" pitchFamily="34" charset="-122"/>
                <a:ea typeface="微软雅黑" panose="020B0503020204020204" pitchFamily="34" charset="-122"/>
                <a:sym typeface="+mn-ea"/>
              </a:rPr>
              <a:t>，以</a:t>
            </a:r>
            <a:r>
              <a:rPr lang="zh-CN" altLang="en-US" sz="2000" dirty="0">
                <a:solidFill>
                  <a:srgbClr val="FF0000"/>
                </a:solidFill>
                <a:latin typeface="微软雅黑" panose="020B0503020204020204" pitchFamily="34" charset="-122"/>
                <a:ea typeface="微软雅黑" panose="020B0503020204020204" pitchFamily="34" charset="-122"/>
                <a:sym typeface="+mn-ea"/>
              </a:rPr>
              <a:t>置信区间</a:t>
            </a:r>
            <a:r>
              <a:rPr lang="zh-CN" altLang="en-US" sz="2000" dirty="0">
                <a:latin typeface="微软雅黑" panose="020B0503020204020204" pitchFamily="34" charset="-122"/>
                <a:ea typeface="微软雅黑" panose="020B0503020204020204" pitchFamily="34" charset="-122"/>
                <a:sym typeface="+mn-ea"/>
              </a:rPr>
              <a:t>的形式给出</a:t>
            </a:r>
            <a:r>
              <a:rPr lang="zh-CN" altLang="en-US" sz="2000" b="1" dirty="0">
                <a:latin typeface="微软雅黑" panose="020B0503020204020204" pitchFamily="34" charset="-122"/>
                <a:ea typeface="微软雅黑" panose="020B0503020204020204" pitchFamily="34" charset="-122"/>
                <a:sym typeface="+mn-ea"/>
              </a:rPr>
              <a:t>频率和码相位的搜索空间</a:t>
            </a:r>
            <a:r>
              <a:rPr lang="zh-CN" altLang="en-US" sz="2000" dirty="0">
                <a:latin typeface="微软雅黑" panose="020B0503020204020204" pitchFamily="34" charset="-122"/>
                <a:ea typeface="微软雅黑" panose="020B0503020204020204" pitchFamily="34" charset="-122"/>
                <a:sym typeface="+mn-ea"/>
              </a:rPr>
              <a:t>以及</a:t>
            </a:r>
            <a:r>
              <a:rPr lang="zh-CN" altLang="en-US" sz="2000" b="1" dirty="0">
                <a:latin typeface="微软雅黑" panose="020B0503020204020204" pitchFamily="34" charset="-122"/>
                <a:ea typeface="微软雅黑" panose="020B0503020204020204" pitchFamily="34" charset="-122"/>
                <a:sym typeface="+mn-ea"/>
              </a:rPr>
              <a:t>接收机位置、速度和时间所处的时空空间</a:t>
            </a:r>
            <a:r>
              <a:rPr lang="zh-CN" altLang="en-US" sz="2000" dirty="0">
                <a:latin typeface="微软雅黑" panose="020B0503020204020204" pitchFamily="34" charset="-122"/>
                <a:ea typeface="微软雅黑" panose="020B0503020204020204" pitchFamily="34" charset="-122"/>
                <a:sym typeface="+mn-ea"/>
              </a:rPr>
              <a:t>。同时找出影响接收机信号重新捕获效率的主要因素。</a:t>
            </a:r>
            <a:r>
              <a:rPr lang="en-US" altLang="zh-CN" sz="2000" b="1" dirty="0">
                <a:solidFill>
                  <a:srgbClr val="00B0F0"/>
                </a:solidFill>
                <a:latin typeface="黑体" panose="02010609060101010101" pitchFamily="49" charset="-122"/>
                <a:ea typeface="黑体" panose="02010609060101010101" pitchFamily="49" charset="-122"/>
                <a:sym typeface="+mn-ea"/>
              </a:rPr>
              <a:t> </a:t>
            </a:r>
            <a:r>
              <a:rPr lang="en-US" altLang="zh-CN" sz="1800" b="1" dirty="0">
                <a:solidFill>
                  <a:srgbClr val="00B0F0"/>
                </a:solidFill>
                <a:latin typeface="黑体" panose="02010609060101010101" pitchFamily="49" charset="-122"/>
                <a:ea typeface="黑体" panose="02010609060101010101" pitchFamily="49" charset="-122"/>
                <a:sym typeface="+mn-ea"/>
              </a:rPr>
              <a:t> </a:t>
            </a:r>
            <a:endParaRPr lang="en-US" altLang="zh-CN" sz="1800" b="1" dirty="0">
              <a:solidFill>
                <a:srgbClr val="00B0F0"/>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惯导辅助HEO接收机信号</a:t>
            </a:r>
            <a:r>
              <a:rPr lang="zh-CN" altLang="en-US" kern="1200" dirty="0">
                <a:latin typeface="微软雅黑" panose="020B0503020204020204" pitchFamily="34" charset="-122"/>
                <a:ea typeface="微软雅黑" panose="020B0503020204020204" pitchFamily="34" charset="-122"/>
                <a:cs typeface="+mj-cs"/>
              </a:rPr>
              <a:t>搜索策略和捕获算法的研究</a:t>
            </a:r>
            <a:endParaRPr lang="zh-CN" altLang="en-US" kern="1200" dirty="0">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1524635" y="1372235"/>
            <a:ext cx="9416415" cy="1747520"/>
          </a:xfrm>
          <a:prstGeom prst="rect">
            <a:avLst/>
          </a:prstGeom>
          <a:noFill/>
        </p:spPr>
        <p:txBody>
          <a:bodyPr wrap="square" rtlCol="0" anchor="t">
            <a:noAutofit/>
          </a:bodyPr>
          <a:p>
            <a:pPr>
              <a:lnSpc>
                <a:spcPct val="130000"/>
              </a:lnSpc>
            </a:pPr>
            <a:r>
              <a:rPr lang="zh-CN" altLang="en-US" sz="1800" b="1" dirty="0">
                <a:solidFill>
                  <a:srgbClr val="00B0F0"/>
                </a:solidFill>
                <a:latin typeface="Times New Roman" panose="02020603050405020304" pitchFamily="18" charset="0"/>
                <a:ea typeface="黑体" panose="02010609060101010101" pitchFamily="49" charset="-122"/>
                <a:sym typeface="+mn-ea"/>
              </a:rPr>
              <a:t>■</a:t>
            </a:r>
            <a:r>
              <a:rPr lang="en-US" altLang="zh-CN" sz="1800" b="1" dirty="0">
                <a:solidFill>
                  <a:srgbClr val="00B0F0"/>
                </a:solidFill>
                <a:latin typeface="Times New Roman" panose="02020603050405020304" pitchFamily="18" charset="0"/>
                <a:ea typeface="黑体" panose="02010609060101010101" pitchFamily="49" charset="-122"/>
                <a:sym typeface="+mn-ea"/>
              </a:rPr>
              <a:t> </a:t>
            </a:r>
            <a:r>
              <a:rPr lang="zh-CN" altLang="en-US" sz="1800" dirty="0">
                <a:latin typeface="微软雅黑" panose="020B0503020204020204" pitchFamily="34" charset="-122"/>
                <a:ea typeface="微软雅黑" panose="020B0503020204020204" pitchFamily="34" charset="-122"/>
                <a:sym typeface="+mn-ea"/>
              </a:rPr>
              <a:t>高轨接收机采用小步长的频率搜索，在多普勒变化率大的位置可能在进行搜索的时候将信号漏掉，因此应该针对具体弧段</a:t>
            </a:r>
            <a:r>
              <a:rPr lang="zh-CN" altLang="en-US" sz="1800" dirty="0">
                <a:solidFill>
                  <a:srgbClr val="FF0000"/>
                </a:solidFill>
                <a:latin typeface="微软雅黑" panose="020B0503020204020204" pitchFamily="34" charset="-122"/>
                <a:ea typeface="微软雅黑" panose="020B0503020204020204" pitchFamily="34" charset="-122"/>
                <a:sym typeface="+mn-ea"/>
              </a:rPr>
              <a:t>设计信号搜索策略</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sym typeface="+mn-ea"/>
            </a:endParaRPr>
          </a:p>
          <a:p>
            <a:pPr>
              <a:lnSpc>
                <a:spcPct val="130000"/>
              </a:lnSpc>
            </a:pPr>
            <a:r>
              <a:rPr lang="zh-CN" altLang="en-US" sz="1800" b="1" dirty="0">
                <a:solidFill>
                  <a:srgbClr val="00B0F0"/>
                </a:solidFill>
                <a:latin typeface="Times New Roman" panose="02020603050405020304" pitchFamily="18" charset="0"/>
                <a:ea typeface="黑体" panose="02010609060101010101" pitchFamily="49" charset="-122"/>
                <a:sym typeface="+mn-ea"/>
              </a:rPr>
              <a:t>■</a:t>
            </a:r>
            <a:r>
              <a:rPr lang="en-US" altLang="zh-CN" sz="1800" b="1" dirty="0">
                <a:solidFill>
                  <a:srgbClr val="00B0F0"/>
                </a:solidFill>
                <a:latin typeface="Times New Roman" panose="02020603050405020304" pitchFamily="18" charset="0"/>
                <a:ea typeface="黑体" panose="02010609060101010101" pitchFamily="49" charset="-122"/>
                <a:sym typeface="+mn-ea"/>
              </a:rPr>
              <a:t> </a:t>
            </a:r>
            <a:r>
              <a:rPr lang="en-US" altLang="zh-CN" sz="1800" dirty="0">
                <a:solidFill>
                  <a:schemeClr val="tx1"/>
                </a:solidFill>
                <a:latin typeface="微软雅黑" panose="020B0503020204020204" pitchFamily="34" charset="-122"/>
                <a:ea typeface="微软雅黑" panose="020B0503020204020204" pitchFamily="34" charset="-122"/>
                <a:sym typeface="+mn-ea"/>
              </a:rPr>
              <a:t>信号的频率和码相位与接收机位置、速度、时间存在</a:t>
            </a:r>
            <a:r>
              <a:rPr lang="en-US" altLang="zh-CN" sz="1800" dirty="0">
                <a:solidFill>
                  <a:srgbClr val="FF0000"/>
                </a:solidFill>
                <a:latin typeface="微软雅黑" panose="020B0503020204020204" pitchFamily="34" charset="-122"/>
                <a:ea typeface="微软雅黑" panose="020B0503020204020204" pitchFamily="34" charset="-122"/>
                <a:sym typeface="+mn-ea"/>
              </a:rPr>
              <a:t>映射关系</a:t>
            </a:r>
            <a:r>
              <a:rPr lang="en-US" altLang="zh-CN" sz="1800" dirty="0">
                <a:solidFill>
                  <a:schemeClr val="tx1"/>
                </a:solidFill>
                <a:latin typeface="微软雅黑" panose="020B0503020204020204" pitchFamily="34" charset="-122"/>
                <a:ea typeface="微软雅黑" panose="020B0503020204020204" pitchFamily="34" charset="-122"/>
                <a:sym typeface="+mn-ea"/>
              </a:rPr>
              <a:t>。因此对频率和码相位的搜索可以转换为对接收机位置、速度、时间的搜索。</a:t>
            </a:r>
            <a:endParaRPr lang="en-US" altLang="zh-CN" sz="18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流程图: 可选过程 12"/>
          <p:cNvSpPr/>
          <p:nvPr>
            <p:custDataLst>
              <p:tags r:id="rId1"/>
            </p:custDataLst>
          </p:nvPr>
        </p:nvSpPr>
        <p:spPr>
          <a:xfrm>
            <a:off x="3276600" y="4258945"/>
            <a:ext cx="1887220" cy="68516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频率码相位</a:t>
            </a:r>
            <a:r>
              <a:rPr lang="zh-CN" altLang="en-US" sz="2000">
                <a:solidFill>
                  <a:schemeClr val="tx1"/>
                </a:solidFill>
              </a:rPr>
              <a:t>域</a:t>
            </a:r>
            <a:endParaRPr lang="zh-CN" altLang="en-US" sz="2000">
              <a:solidFill>
                <a:schemeClr val="tx1"/>
              </a:solidFill>
            </a:endParaRPr>
          </a:p>
          <a:p>
            <a:pPr algn="ctr"/>
            <a:r>
              <a:rPr lang="zh-CN" altLang="en-US" sz="2000">
                <a:solidFill>
                  <a:schemeClr val="tx1"/>
                </a:solidFill>
              </a:rPr>
              <a:t>搜索</a:t>
            </a:r>
            <a:r>
              <a:rPr lang="zh-CN" altLang="en-US" sz="2000">
                <a:solidFill>
                  <a:schemeClr val="tx1"/>
                </a:solidFill>
              </a:rPr>
              <a:t>策略</a:t>
            </a:r>
            <a:endParaRPr lang="zh-CN" altLang="en-US" sz="2000">
              <a:solidFill>
                <a:schemeClr val="tx1"/>
              </a:solidFill>
            </a:endParaRPr>
          </a:p>
        </p:txBody>
      </p:sp>
      <p:sp>
        <p:nvSpPr>
          <p:cNvPr id="16" name="流程图: 可选过程 15"/>
          <p:cNvSpPr/>
          <p:nvPr>
            <p:custDataLst>
              <p:tags r:id="rId2"/>
            </p:custDataLst>
          </p:nvPr>
        </p:nvSpPr>
        <p:spPr>
          <a:xfrm>
            <a:off x="6858000" y="4346575"/>
            <a:ext cx="2049145" cy="59753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时空域搜索</a:t>
            </a:r>
            <a:r>
              <a:rPr lang="zh-CN" altLang="en-US" sz="2000">
                <a:solidFill>
                  <a:schemeClr val="tx1"/>
                </a:solidFill>
              </a:rPr>
              <a:t>策略</a:t>
            </a:r>
            <a:endParaRPr lang="zh-CN" altLang="en-US" sz="2000">
              <a:solidFill>
                <a:schemeClr val="tx1"/>
              </a:solidFill>
            </a:endParaRPr>
          </a:p>
        </p:txBody>
      </p:sp>
      <p:sp>
        <p:nvSpPr>
          <p:cNvPr id="20" name="流程图: 可选过程 19"/>
          <p:cNvSpPr/>
          <p:nvPr>
            <p:custDataLst>
              <p:tags r:id="rId3"/>
            </p:custDataLst>
          </p:nvPr>
        </p:nvSpPr>
        <p:spPr>
          <a:xfrm>
            <a:off x="2591435" y="3048635"/>
            <a:ext cx="1887220"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时空误差</a:t>
            </a:r>
            <a:r>
              <a:rPr lang="zh-CN" altLang="en-US" sz="2000">
                <a:solidFill>
                  <a:schemeClr val="tx1"/>
                </a:solidFill>
              </a:rPr>
              <a:t>模型</a:t>
            </a:r>
            <a:endParaRPr lang="zh-CN" altLang="en-US" sz="2000">
              <a:solidFill>
                <a:schemeClr val="tx1"/>
              </a:solidFill>
            </a:endParaRPr>
          </a:p>
        </p:txBody>
      </p:sp>
      <p:sp>
        <p:nvSpPr>
          <p:cNvPr id="21" name="流程图: 可选过程 20"/>
          <p:cNvSpPr/>
          <p:nvPr>
            <p:custDataLst>
              <p:tags r:id="rId4"/>
            </p:custDataLst>
          </p:nvPr>
        </p:nvSpPr>
        <p:spPr>
          <a:xfrm>
            <a:off x="5163820" y="3044190"/>
            <a:ext cx="1887220"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传感器误差发散</a:t>
            </a:r>
            <a:r>
              <a:rPr lang="zh-CN" altLang="en-US" sz="2000">
                <a:solidFill>
                  <a:schemeClr val="tx1"/>
                </a:solidFill>
              </a:rPr>
              <a:t>趋势</a:t>
            </a:r>
            <a:endParaRPr lang="zh-CN" altLang="en-US" sz="2000">
              <a:solidFill>
                <a:schemeClr val="tx1"/>
              </a:solidFill>
            </a:endParaRPr>
          </a:p>
        </p:txBody>
      </p:sp>
      <p:sp>
        <p:nvSpPr>
          <p:cNvPr id="22" name="流程图: 可选过程 21"/>
          <p:cNvSpPr/>
          <p:nvPr>
            <p:custDataLst>
              <p:tags r:id="rId5"/>
            </p:custDataLst>
          </p:nvPr>
        </p:nvSpPr>
        <p:spPr>
          <a:xfrm>
            <a:off x="7696200" y="3048635"/>
            <a:ext cx="1887220" cy="685165"/>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接收机与卫星</a:t>
            </a:r>
            <a:r>
              <a:rPr lang="zh-CN" altLang="en-US" sz="2000">
                <a:solidFill>
                  <a:schemeClr val="tx1"/>
                </a:solidFill>
              </a:rPr>
              <a:t>相对运动</a:t>
            </a:r>
            <a:endParaRPr lang="zh-CN" altLang="en-US" sz="2000">
              <a:solidFill>
                <a:schemeClr val="tx1"/>
              </a:solidFill>
            </a:endParaRPr>
          </a:p>
        </p:txBody>
      </p:sp>
      <p:cxnSp>
        <p:nvCxnSpPr>
          <p:cNvPr id="23" name="直接箭头连接符 22"/>
          <p:cNvCxnSpPr>
            <a:stCxn id="20" idx="2"/>
          </p:cNvCxnSpPr>
          <p:nvPr/>
        </p:nvCxnSpPr>
        <p:spPr>
          <a:xfrm>
            <a:off x="3535045" y="3733800"/>
            <a:ext cx="274955" cy="5359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2"/>
          </p:cNvCxnSpPr>
          <p:nvPr/>
        </p:nvCxnSpPr>
        <p:spPr>
          <a:xfrm>
            <a:off x="3535045" y="3733800"/>
            <a:ext cx="3399155" cy="61214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1" idx="2"/>
            <a:endCxn id="13" idx="0"/>
          </p:cNvCxnSpPr>
          <p:nvPr/>
        </p:nvCxnSpPr>
        <p:spPr>
          <a:xfrm flipH="1">
            <a:off x="4220210" y="3729355"/>
            <a:ext cx="1887220" cy="52959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2"/>
          </p:cNvCxnSpPr>
          <p:nvPr/>
        </p:nvCxnSpPr>
        <p:spPr>
          <a:xfrm flipH="1">
            <a:off x="5105400" y="3733800"/>
            <a:ext cx="3534410" cy="5359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0"/>
          </p:cNvCxnSpPr>
          <p:nvPr/>
        </p:nvCxnSpPr>
        <p:spPr>
          <a:xfrm>
            <a:off x="6096000" y="3736340"/>
            <a:ext cx="1786890" cy="61023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2" idx="2"/>
          </p:cNvCxnSpPr>
          <p:nvPr/>
        </p:nvCxnSpPr>
        <p:spPr>
          <a:xfrm flipH="1">
            <a:off x="8229600" y="3733800"/>
            <a:ext cx="410210" cy="61214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30" name="流程图: 可选过程 29"/>
          <p:cNvSpPr/>
          <p:nvPr>
            <p:custDataLst>
              <p:tags r:id="rId6"/>
            </p:custDataLst>
          </p:nvPr>
        </p:nvSpPr>
        <p:spPr>
          <a:xfrm>
            <a:off x="6781800" y="5521325"/>
            <a:ext cx="2368550" cy="68516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相干积分和非相干积分的最佳</a:t>
            </a:r>
            <a:r>
              <a:rPr lang="zh-CN" altLang="en-US" sz="2000">
                <a:solidFill>
                  <a:schemeClr val="tx1"/>
                </a:solidFill>
              </a:rPr>
              <a:t>配比</a:t>
            </a:r>
            <a:endParaRPr lang="zh-CN" altLang="en-US" sz="2000">
              <a:solidFill>
                <a:schemeClr val="tx1"/>
              </a:solidFill>
            </a:endParaRPr>
          </a:p>
        </p:txBody>
      </p:sp>
      <p:sp>
        <p:nvSpPr>
          <p:cNvPr id="2" name="流程图: 可选过程 1"/>
          <p:cNvSpPr/>
          <p:nvPr>
            <p:custDataLst>
              <p:tags r:id="rId7"/>
            </p:custDataLst>
          </p:nvPr>
        </p:nvSpPr>
        <p:spPr>
          <a:xfrm>
            <a:off x="3045460" y="5370830"/>
            <a:ext cx="2369820" cy="915035"/>
          </a:xfrm>
          <a:prstGeom prst="flowChartAlternateProcess">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确定搜索起点、搜索步长和搜索</a:t>
            </a:r>
            <a:r>
              <a:rPr lang="zh-CN" altLang="en-US" sz="2000">
                <a:solidFill>
                  <a:schemeClr val="tx1"/>
                </a:solidFill>
              </a:rPr>
              <a:t>顺序</a:t>
            </a:r>
            <a:endParaRPr lang="zh-CN" altLang="en-US" sz="2000">
              <a:solidFill>
                <a:schemeClr val="tx1"/>
              </a:solidFill>
            </a:endParaRPr>
          </a:p>
        </p:txBody>
      </p:sp>
      <p:cxnSp>
        <p:nvCxnSpPr>
          <p:cNvPr id="3" name="直接箭头连接符 2"/>
          <p:cNvCxnSpPr>
            <a:stCxn id="13" idx="2"/>
            <a:endCxn id="2" idx="0"/>
          </p:cNvCxnSpPr>
          <p:nvPr/>
        </p:nvCxnSpPr>
        <p:spPr>
          <a:xfrm>
            <a:off x="4220210" y="4944110"/>
            <a:ext cx="10160" cy="42672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16" idx="2"/>
            <a:endCxn id="2" idx="0"/>
          </p:cNvCxnSpPr>
          <p:nvPr/>
        </p:nvCxnSpPr>
        <p:spPr>
          <a:xfrm flipH="1">
            <a:off x="4230370" y="4944110"/>
            <a:ext cx="3652520" cy="42672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0" name="AutoShape 48"/>
          <p:cNvSpPr/>
          <p:nvPr>
            <p:custDataLst>
              <p:tags r:id="rId2"/>
            </p:custDataLst>
          </p:nvPr>
        </p:nvSpPr>
        <p:spPr>
          <a:xfrm>
            <a:off x="3930650" y="1711325"/>
            <a:ext cx="5213350" cy="522288"/>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FF0000"/>
                </a:solidFill>
                <a:latin typeface="微软雅黑" panose="020B0503020204020204" pitchFamily="34" charset="-122"/>
                <a:ea typeface="微软雅黑" panose="020B0503020204020204" pitchFamily="34" charset="-122"/>
              </a:rPr>
              <a:t>四、研究方法和技术路线</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22555" name="Group 81"/>
          <p:cNvGrpSpPr/>
          <p:nvPr/>
        </p:nvGrpSpPr>
        <p:grpSpPr>
          <a:xfrm>
            <a:off x="3454400" y="1792288"/>
            <a:ext cx="407988" cy="381000"/>
            <a:chOff x="2078" y="1680"/>
            <a:chExt cx="1615" cy="1615"/>
          </a:xfrm>
        </p:grpSpPr>
        <p:sp>
          <p:nvSpPr>
            <p:cNvPr id="22556" name="Oval 82"/>
            <p:cNvSpPr/>
            <p:nvPr>
              <p:custDataLst>
                <p:tags r:id="rId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57" name="Oval 83"/>
            <p:cNvSpPr/>
            <p:nvPr>
              <p:custDataLst>
                <p:tags r:id="rId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32" name="Oval 84"/>
            <p:cNvSpPr>
              <a:spLocks noChangeArrowheads="1"/>
            </p:cNvSpPr>
            <p:nvPr>
              <p:custDataLst>
                <p:tags r:id="rId5"/>
              </p:custDataLst>
            </p:nvPr>
          </p:nvSpPr>
          <p:spPr bwMode="gray">
            <a:xfrm>
              <a:off x="2254" y="1855"/>
              <a:ext cx="1257"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Oval 85"/>
            <p:cNvSpPr/>
            <p:nvPr>
              <p:custDataLst>
                <p:tags r:id="rId6"/>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4" name="Oval 86"/>
            <p:cNvSpPr>
              <a:spLocks noChangeArrowheads="1"/>
            </p:cNvSpPr>
            <p:nvPr>
              <p:custDataLst>
                <p:tags r:id="rId7"/>
              </p:custDataLst>
            </p:nvPr>
          </p:nvSpPr>
          <p:spPr bwMode="gray">
            <a:xfrm>
              <a:off x="2336"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61" name="Oval 87"/>
            <p:cNvSpPr/>
            <p:nvPr>
              <p:custDataLst>
                <p:tags r:id="rId8"/>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sp>
        <p:nvSpPr>
          <p:cNvPr id="4" name="文本框 3"/>
          <p:cNvSpPr txBox="1"/>
          <p:nvPr>
            <p:custDataLst>
              <p:tags r:id="rId9"/>
            </p:custDataLst>
          </p:nvPr>
        </p:nvSpPr>
        <p:spPr>
          <a:xfrm>
            <a:off x="3804920" y="2787015"/>
            <a:ext cx="5841365" cy="1654175"/>
          </a:xfrm>
          <a:prstGeom prst="rect">
            <a:avLst/>
          </a:prstGeom>
          <a:noFill/>
        </p:spPr>
        <p:txBody>
          <a:bodyPr wrap="square" rtlCol="0">
            <a:noAutofit/>
          </a:bodyPr>
          <a:p>
            <a:pPr marL="285750" indent="-285750">
              <a:lnSpc>
                <a:spcPct val="15000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惯性传感器和接收机晶振误差建模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时空误差对GNSS信号捕获的影响</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Font typeface="Arial" panose="020B0604020202020204" pitchFamily="34" charset="0"/>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传感器误差</a:t>
            </a:r>
            <a:r>
              <a:rPr lang="zh-CN" altLang="en-US" kern="1200" dirty="0">
                <a:latin typeface="微软雅黑" panose="020B0503020204020204" pitchFamily="34" charset="-122"/>
                <a:ea typeface="微软雅黑" panose="020B0503020204020204" pitchFamily="34" charset="-122"/>
                <a:cs typeface="+mj-cs"/>
              </a:rPr>
              <a:t>建模</a:t>
            </a:r>
            <a:endParaRPr lang="zh-CN" altLang="en-US" kern="1200" dirty="0">
              <a:latin typeface="微软雅黑" panose="020B0503020204020204" pitchFamily="34" charset="-122"/>
              <a:ea typeface="微软雅黑" panose="020B0503020204020204" pitchFamily="34" charset="-122"/>
              <a:cs typeface="+mj-cs"/>
            </a:endParaRPr>
          </a:p>
        </p:txBody>
      </p:sp>
      <p:pic>
        <p:nvPicPr>
          <p:cNvPr id="41" name="图片 6" descr="IMG_256"/>
          <p:cNvPicPr>
            <a:picLocks noChangeAspect="1"/>
          </p:cNvPicPr>
          <p:nvPr>
            <p:custDataLst>
              <p:tags r:id="rId1"/>
            </p:custDataLst>
          </p:nvPr>
        </p:nvPicPr>
        <p:blipFill>
          <a:blip r:embed="rId2"/>
          <a:stretch>
            <a:fillRect/>
          </a:stretch>
        </p:blipFill>
        <p:spPr>
          <a:xfrm>
            <a:off x="8148955" y="1981200"/>
            <a:ext cx="3704590" cy="2978150"/>
          </a:xfrm>
          <a:prstGeom prst="rect">
            <a:avLst/>
          </a:prstGeom>
          <a:noFill/>
          <a:ln w="9525">
            <a:noFill/>
          </a:ln>
          <a:effectLst>
            <a:outerShdw blurRad="50800" dist="38100" dir="2700000" algn="tl" rotWithShape="0">
              <a:prstClr val="black">
                <a:alpha val="40000"/>
              </a:prstClr>
            </a:outerShdw>
          </a:effectLst>
        </p:spPr>
      </p:pic>
      <p:sp>
        <p:nvSpPr>
          <p:cNvPr id="42" name="标题 1"/>
          <p:cNvSpPr txBox="1"/>
          <p:nvPr>
            <p:custDataLst>
              <p:tags r:id="rId3"/>
            </p:custDataLst>
          </p:nvPr>
        </p:nvSpPr>
        <p:spPr>
          <a:xfrm>
            <a:off x="8760460" y="5030470"/>
            <a:ext cx="2345690" cy="1079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随机游走，用于建模白噪声的</a:t>
            </a:r>
            <a:r>
              <a:rPr lang="zh-CN" altLang="en-US" sz="2000" dirty="0">
                <a:solidFill>
                  <a:schemeClr val="tx1"/>
                </a:solidFill>
                <a:latin typeface="微软雅黑" panose="020B0503020204020204" pitchFamily="34" charset="-122"/>
                <a:ea typeface="微软雅黑" panose="020B0503020204020204" pitchFamily="34" charset="-122"/>
                <a:sym typeface="+mn-ea"/>
              </a:rPr>
              <a:t>积累</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pic>
        <p:nvPicPr>
          <p:cNvPr id="43" name="图片 42"/>
          <p:cNvPicPr>
            <a:picLocks noChangeAspect="1"/>
          </p:cNvPicPr>
          <p:nvPr/>
        </p:nvPicPr>
        <p:blipFill>
          <a:blip r:embed="rId4"/>
          <a:stretch>
            <a:fillRect/>
          </a:stretch>
        </p:blipFill>
        <p:spPr>
          <a:xfrm>
            <a:off x="4287520" y="2088515"/>
            <a:ext cx="3645535" cy="2833370"/>
          </a:xfrm>
          <a:prstGeom prst="rect">
            <a:avLst/>
          </a:prstGeom>
          <a:effectLst>
            <a:outerShdw blurRad="50800" dist="38100" dir="2700000" algn="tl" rotWithShape="0">
              <a:prstClr val="black">
                <a:alpha val="40000"/>
              </a:prstClr>
            </a:outerShdw>
          </a:effectLst>
        </p:spPr>
      </p:pic>
      <p:sp>
        <p:nvSpPr>
          <p:cNvPr id="44" name="标题 1"/>
          <p:cNvSpPr txBox="1"/>
          <p:nvPr>
            <p:custDataLst>
              <p:tags r:id="rId5"/>
            </p:custDataLst>
          </p:nvPr>
        </p:nvSpPr>
        <p:spPr>
          <a:xfrm>
            <a:off x="4645660" y="5157470"/>
            <a:ext cx="3076575" cy="1079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高斯</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马尔可夫模型，常用于描述缓变误差，如零偏不稳定性</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5" name="图片 44"/>
          <p:cNvPicPr>
            <a:picLocks noChangeAspect="1"/>
          </p:cNvPicPr>
          <p:nvPr/>
        </p:nvPicPr>
        <p:blipFill>
          <a:blip r:embed="rId6"/>
          <a:stretch>
            <a:fillRect/>
          </a:stretch>
        </p:blipFill>
        <p:spPr>
          <a:xfrm>
            <a:off x="304165" y="2088515"/>
            <a:ext cx="3549650" cy="2870835"/>
          </a:xfrm>
          <a:prstGeom prst="rect">
            <a:avLst/>
          </a:prstGeom>
          <a:effectLst>
            <a:outerShdw blurRad="50800" dist="38100" dir="2700000" algn="tl" rotWithShape="0">
              <a:prstClr val="black">
                <a:alpha val="40000"/>
              </a:prstClr>
            </a:outerShdw>
          </a:effectLst>
        </p:spPr>
      </p:pic>
      <p:sp>
        <p:nvSpPr>
          <p:cNvPr id="46" name="标题 1"/>
          <p:cNvSpPr txBox="1"/>
          <p:nvPr>
            <p:custDataLst>
              <p:tags r:id="rId7"/>
            </p:custDataLst>
          </p:nvPr>
        </p:nvSpPr>
        <p:spPr>
          <a:xfrm>
            <a:off x="915035" y="5006340"/>
            <a:ext cx="2345690" cy="1079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ct val="10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随机常数，用来表示零偏</a:t>
            </a:r>
            <a:r>
              <a:rPr lang="zh-CN" altLang="en-US" sz="2000" dirty="0">
                <a:solidFill>
                  <a:schemeClr val="tx1"/>
                </a:solidFill>
                <a:latin typeface="微软雅黑" panose="020B0503020204020204" pitchFamily="34" charset="-122"/>
                <a:ea typeface="微软雅黑" panose="020B0503020204020204" pitchFamily="34" charset="-122"/>
                <a:sym typeface="+mn-ea"/>
              </a:rPr>
              <a:t>误差</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误差发散</a:t>
            </a:r>
            <a:r>
              <a:rPr lang="zh-CN" altLang="en-US" kern="1200" dirty="0">
                <a:latin typeface="微软雅黑" panose="020B0503020204020204" pitchFamily="34" charset="-122"/>
                <a:ea typeface="微软雅黑" panose="020B0503020204020204" pitchFamily="34" charset="-122"/>
                <a:cs typeface="+mj-cs"/>
              </a:rPr>
              <a:t>程度</a:t>
            </a:r>
            <a:endParaRPr lang="zh-CN" altLang="en-US" kern="1200" dirty="0">
              <a:latin typeface="微软雅黑" panose="020B0503020204020204" pitchFamily="34" charset="-122"/>
              <a:ea typeface="微软雅黑" panose="020B0503020204020204" pitchFamily="34" charset="-122"/>
              <a:cs typeface="+mj-cs"/>
            </a:endParaRPr>
          </a:p>
        </p:txBody>
      </p:sp>
      <p:pic>
        <p:nvPicPr>
          <p:cNvPr id="7" name="图片 7" descr="IMG_256"/>
          <p:cNvPicPr>
            <a:picLocks noChangeAspect="1"/>
          </p:cNvPicPr>
          <p:nvPr>
            <p:custDataLst>
              <p:tags r:id="rId1"/>
            </p:custDataLst>
          </p:nvPr>
        </p:nvPicPr>
        <p:blipFill>
          <a:blip r:embed="rId2"/>
          <a:stretch>
            <a:fillRect/>
          </a:stretch>
        </p:blipFill>
        <p:spPr>
          <a:xfrm>
            <a:off x="6344920" y="1677035"/>
            <a:ext cx="5262880" cy="1939925"/>
          </a:xfrm>
          <a:prstGeom prst="rect">
            <a:avLst/>
          </a:prstGeom>
          <a:noFill/>
          <a:ln w="9525">
            <a:noFill/>
          </a:ln>
        </p:spPr>
      </p:pic>
      <p:pic>
        <p:nvPicPr>
          <p:cNvPr id="8" name="图片 8" descr="IMG_256"/>
          <p:cNvPicPr>
            <a:picLocks noChangeAspect="1"/>
          </p:cNvPicPr>
          <p:nvPr>
            <p:custDataLst>
              <p:tags r:id="rId3"/>
            </p:custDataLst>
          </p:nvPr>
        </p:nvPicPr>
        <p:blipFill>
          <a:blip r:embed="rId4"/>
          <a:stretch>
            <a:fillRect/>
          </a:stretch>
        </p:blipFill>
        <p:spPr>
          <a:xfrm>
            <a:off x="6345555" y="3668395"/>
            <a:ext cx="5314950" cy="1918335"/>
          </a:xfrm>
          <a:prstGeom prst="rect">
            <a:avLst/>
          </a:prstGeom>
          <a:noFill/>
          <a:ln w="9525">
            <a:noFill/>
          </a:ln>
        </p:spPr>
      </p:pic>
      <p:sp>
        <p:nvSpPr>
          <p:cNvPr id="100" name="文本框 99"/>
          <p:cNvSpPr txBox="1"/>
          <p:nvPr/>
        </p:nvSpPr>
        <p:spPr>
          <a:xfrm>
            <a:off x="6932295" y="5638165"/>
            <a:ext cx="4551680" cy="337185"/>
          </a:xfrm>
          <a:prstGeom prst="rect">
            <a:avLst/>
          </a:prstGeom>
          <a:noFill/>
          <a:ln w="9525">
            <a:noFill/>
          </a:ln>
        </p:spPr>
        <p:txBody>
          <a:bodyPr wrap="square">
            <a:spAutoFit/>
          </a:bodyPr>
          <a:p>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一次试验得到的速度</a:t>
            </a: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上</a:t>
            </a: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和位置</a:t>
            </a: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下</a:t>
            </a: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误差示意图</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067435" y="1603375"/>
            <a:ext cx="5080000" cy="4013200"/>
          </a:xfrm>
          <a:prstGeom prst="rect">
            <a:avLst/>
          </a:prstGeom>
          <a:noFill/>
          <a:ln w="9525">
            <a:noFill/>
          </a:ln>
        </p:spPr>
        <p:txBody>
          <a:bodyPr>
            <a:noAutofit/>
          </a:bodyPr>
          <a:p>
            <a:pPr indent="266700" algn="just">
              <a:lnSpc>
                <a:spcPct val="150000"/>
              </a:lnSpc>
            </a:pPr>
            <a:r>
              <a:rPr lang="zh-CN" altLang="en-US" sz="1800" b="1" dirty="0">
                <a:solidFill>
                  <a:srgbClr val="00B0F0"/>
                </a:solidFill>
                <a:latin typeface="Times New Roman" panose="02020603050405020304" pitchFamily="18" charset="0"/>
                <a:ea typeface="黑体" panose="02010609060101010101" pitchFamily="49" charset="-122"/>
                <a:sym typeface="+mn-ea"/>
              </a:rPr>
              <a:t>■</a:t>
            </a:r>
            <a:r>
              <a:rPr lang="en-US" altLang="zh-CN" sz="1800" b="1" dirty="0">
                <a:solidFill>
                  <a:srgbClr val="00B0F0"/>
                </a:solidFill>
                <a:latin typeface="Times New Roman" panose="02020603050405020304" pitchFamily="18" charset="0"/>
                <a:ea typeface="黑体" panose="02010609060101010101" pitchFamily="49" charset="-122"/>
                <a:sym typeface="+mn-ea"/>
              </a:rPr>
              <a:t> </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根据惯性传感器误差模型，可以通过仿真得到在给定的时间内惯导的位置和速度误差的发散程度。</a:t>
            </a:r>
            <a:endPar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a:lnSpc>
                <a:spcPct val="150000"/>
              </a:lnSpc>
            </a:pPr>
            <a:endPar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gn="just">
              <a:lnSpc>
                <a:spcPct val="150000"/>
              </a:lnSpc>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由于惯导误差是随机误差，因此通过多次试验可以得到位置和速度误差的</a:t>
            </a:r>
            <a:r>
              <a:rPr 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95%</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置信区间。同样可以得到给定时间内接收机本地时钟的时间发散程度。</a:t>
            </a:r>
            <a:endPar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8" name="标题 1"/>
          <p:cNvSpPr>
            <a:spLocks noGrp="1"/>
          </p:cNvSpPr>
          <p:nvPr>
            <p:ph type="title"/>
            <p:custDataLst>
              <p:tags r:id="rId2"/>
            </p:custDataLst>
          </p:nvPr>
        </p:nvSpPr>
        <p:spPr>
          <a:xfrm>
            <a:off x="5257165" y="198755"/>
            <a:ext cx="1346200" cy="1325880"/>
          </a:xfrm>
        </p:spPr>
        <p:txBody>
          <a:bodyPr vert="horz" wrap="square" lIns="91440" tIns="45720" rIns="91440" bIns="45720" anchor="ctr" anchorCtr="0"/>
          <a:p>
            <a:r>
              <a:rPr lang="zh-CN" altLang="en-US" b="1" dirty="0">
                <a:latin typeface="黑体" panose="02010609060101010101" pitchFamily="49" charset="-122"/>
                <a:ea typeface="黑体" panose="02010609060101010101" pitchFamily="49" charset="-122"/>
              </a:rPr>
              <a:t>目录</a:t>
            </a:r>
            <a:endParaRPr lang="zh-CN" altLang="en-US" b="1" dirty="0">
              <a:latin typeface="黑体" panose="02010609060101010101" pitchFamily="49" charset="-122"/>
              <a:ea typeface="黑体" panose="02010609060101010101" pitchFamily="49" charset="-122"/>
            </a:endParaRPr>
          </a:p>
        </p:txBody>
      </p:sp>
      <p:sp>
        <p:nvSpPr>
          <p:cNvPr id="22530" name="AutoShape 48"/>
          <p:cNvSpPr/>
          <p:nvPr>
            <p:custDataLst>
              <p:tags r:id="rId3"/>
            </p:custDataLst>
          </p:nvPr>
        </p:nvSpPr>
        <p:spPr>
          <a:xfrm>
            <a:off x="3930650" y="4356100"/>
            <a:ext cx="5213350" cy="522288"/>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00489F"/>
                </a:solidFill>
                <a:latin typeface="微软雅黑" panose="020B0503020204020204" pitchFamily="34" charset="-122"/>
                <a:ea typeface="微软雅黑" panose="020B0503020204020204" pitchFamily="34" charset="-122"/>
              </a:rPr>
              <a:t>四、研究方法和技术路线</a:t>
            </a:r>
            <a:endParaRPr lang="zh-CN" altLang="en-US" sz="2400" b="1" dirty="0">
              <a:solidFill>
                <a:srgbClr val="00489F"/>
              </a:solidFill>
              <a:latin typeface="微软雅黑" panose="020B0503020204020204" pitchFamily="34" charset="-122"/>
              <a:ea typeface="微软雅黑" panose="020B0503020204020204" pitchFamily="34" charset="-122"/>
            </a:endParaRPr>
          </a:p>
        </p:txBody>
      </p:sp>
      <p:sp>
        <p:nvSpPr>
          <p:cNvPr id="22531" name="AutoShape 49"/>
          <p:cNvSpPr/>
          <p:nvPr>
            <p:custDataLst>
              <p:tags r:id="rId4"/>
            </p:custDataLst>
          </p:nvPr>
        </p:nvSpPr>
        <p:spPr>
          <a:xfrm>
            <a:off x="3924300" y="3446463"/>
            <a:ext cx="5207000" cy="503237"/>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00489F"/>
                </a:solidFill>
                <a:latin typeface="微软雅黑" panose="020B0503020204020204" pitchFamily="34" charset="-122"/>
                <a:ea typeface="微软雅黑" panose="020B0503020204020204" pitchFamily="34" charset="-122"/>
              </a:rPr>
              <a:t>三、研究内容及预期目标</a:t>
            </a:r>
            <a:endParaRPr lang="en-US" altLang="zh-CN" sz="2400" b="1" dirty="0">
              <a:solidFill>
                <a:srgbClr val="00489F"/>
              </a:solidFill>
              <a:latin typeface="微软雅黑" panose="020B0503020204020204" pitchFamily="34" charset="-122"/>
              <a:ea typeface="微软雅黑" panose="020B0503020204020204" pitchFamily="34" charset="-122"/>
            </a:endParaRPr>
          </a:p>
        </p:txBody>
      </p:sp>
      <p:sp>
        <p:nvSpPr>
          <p:cNvPr id="22532" name="AutoShape 50"/>
          <p:cNvSpPr/>
          <p:nvPr>
            <p:custDataLst>
              <p:tags r:id="rId5"/>
            </p:custDataLst>
          </p:nvPr>
        </p:nvSpPr>
        <p:spPr>
          <a:xfrm>
            <a:off x="3914775" y="2530475"/>
            <a:ext cx="52070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00489F"/>
                </a:solidFill>
                <a:latin typeface="微软雅黑" panose="020B0503020204020204" pitchFamily="34" charset="-122"/>
                <a:ea typeface="微软雅黑" panose="020B0503020204020204" pitchFamily="34" charset="-122"/>
              </a:rPr>
              <a:t>二、国内外研究</a:t>
            </a:r>
            <a:r>
              <a:rPr lang="zh-CN" altLang="en-US" sz="2400" b="1" dirty="0">
                <a:solidFill>
                  <a:srgbClr val="00489F"/>
                </a:solidFill>
                <a:latin typeface="微软雅黑" panose="020B0503020204020204" pitchFamily="34" charset="-122"/>
                <a:ea typeface="微软雅黑" panose="020B0503020204020204" pitchFamily="34" charset="-122"/>
              </a:rPr>
              <a:t>现状与发展趋势</a:t>
            </a:r>
            <a:endParaRPr lang="en-US" altLang="zh-CN" sz="2400" b="1" dirty="0">
              <a:solidFill>
                <a:srgbClr val="00489F"/>
              </a:solidFill>
              <a:latin typeface="微软雅黑" panose="020B0503020204020204" pitchFamily="34" charset="-122"/>
              <a:ea typeface="微软雅黑" panose="020B0503020204020204" pitchFamily="34" charset="-122"/>
            </a:endParaRPr>
          </a:p>
        </p:txBody>
      </p:sp>
      <p:sp>
        <p:nvSpPr>
          <p:cNvPr id="22533" name="AutoShape 51"/>
          <p:cNvSpPr/>
          <p:nvPr>
            <p:custDataLst>
              <p:tags r:id="rId6"/>
            </p:custDataLst>
          </p:nvPr>
        </p:nvSpPr>
        <p:spPr>
          <a:xfrm>
            <a:off x="3905250" y="1614488"/>
            <a:ext cx="5184775"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00489F"/>
                </a:solidFill>
                <a:latin typeface="微软雅黑" panose="020B0503020204020204" pitchFamily="34" charset="-122"/>
                <a:ea typeface="微软雅黑" panose="020B0503020204020204" pitchFamily="34" charset="-122"/>
              </a:rPr>
              <a:t>一、选题背景与意义</a:t>
            </a:r>
            <a:endParaRPr lang="en-US" altLang="zh-CN" sz="2400" b="1" dirty="0">
              <a:solidFill>
                <a:srgbClr val="00489F"/>
              </a:solidFill>
              <a:latin typeface="微软雅黑" panose="020B0503020204020204" pitchFamily="34" charset="-122"/>
              <a:ea typeface="微软雅黑" panose="020B0503020204020204" pitchFamily="34" charset="-122"/>
            </a:endParaRPr>
          </a:p>
        </p:txBody>
      </p:sp>
      <p:grpSp>
        <p:nvGrpSpPr>
          <p:cNvPr id="22534" name="Group 60"/>
          <p:cNvGrpSpPr/>
          <p:nvPr/>
        </p:nvGrpSpPr>
        <p:grpSpPr>
          <a:xfrm>
            <a:off x="3446463" y="1677988"/>
            <a:ext cx="403225" cy="381000"/>
            <a:chOff x="2078" y="1680"/>
            <a:chExt cx="1615" cy="1615"/>
          </a:xfrm>
        </p:grpSpPr>
        <p:sp>
          <p:nvSpPr>
            <p:cNvPr id="22535" name="Oval 61"/>
            <p:cNvSpPr/>
            <p:nvPr>
              <p:custDataLst>
                <p:tags r:id="rId7"/>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36" name="Oval 62"/>
            <p:cNvSpPr/>
            <p:nvPr>
              <p:custDataLst>
                <p:tags r:id="rId8"/>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11" name="Oval 63"/>
            <p:cNvSpPr>
              <a:spLocks noChangeArrowheads="1"/>
            </p:cNvSpPr>
            <p:nvPr>
              <p:custDataLst>
                <p:tags r:id="rId9"/>
              </p:custDataLst>
            </p:nvPr>
          </p:nvSpPr>
          <p:spPr bwMode="gray">
            <a:xfrm>
              <a:off x="2256" y="1855"/>
              <a:ext cx="1259"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Oval 64"/>
            <p:cNvSpPr/>
            <p:nvPr>
              <p:custDataLst>
                <p:tags r:id="rId10"/>
              </p:custDataLst>
            </p:nvPr>
          </p:nvSpPr>
          <p:spPr>
            <a:xfrm>
              <a:off x="2256" y="1855"/>
              <a:ext cx="1259"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Oval 65"/>
            <p:cNvSpPr>
              <a:spLocks noChangeArrowheads="1"/>
            </p:cNvSpPr>
            <p:nvPr>
              <p:custDataLst>
                <p:tags r:id="rId11"/>
              </p:custDataLst>
            </p:nvPr>
          </p:nvSpPr>
          <p:spPr bwMode="gray">
            <a:xfrm>
              <a:off x="2332"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0" name="Oval 66"/>
            <p:cNvSpPr/>
            <p:nvPr>
              <p:custDataLst>
                <p:tags r:id="rId12"/>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grpSp>
        <p:nvGrpSpPr>
          <p:cNvPr id="22541" name="Group 67"/>
          <p:cNvGrpSpPr/>
          <p:nvPr/>
        </p:nvGrpSpPr>
        <p:grpSpPr>
          <a:xfrm>
            <a:off x="3435350" y="2597150"/>
            <a:ext cx="403225" cy="381000"/>
            <a:chOff x="2078" y="1680"/>
            <a:chExt cx="1615" cy="1615"/>
          </a:xfrm>
        </p:grpSpPr>
        <p:sp>
          <p:nvSpPr>
            <p:cNvPr id="22542" name="Oval 68"/>
            <p:cNvSpPr/>
            <p:nvPr>
              <p:custDataLst>
                <p:tags r:id="rId1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43" name="Oval 69"/>
            <p:cNvSpPr/>
            <p:nvPr>
              <p:custDataLst>
                <p:tags r:id="rId1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 name="Oval 70"/>
            <p:cNvSpPr>
              <a:spLocks noChangeArrowheads="1"/>
            </p:cNvSpPr>
            <p:nvPr>
              <p:custDataLst>
                <p:tags r:id="rId15"/>
              </p:custDataLst>
            </p:nvPr>
          </p:nvSpPr>
          <p:spPr bwMode="gray">
            <a:xfrm>
              <a:off x="2256" y="1855"/>
              <a:ext cx="1259"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Oval 71"/>
            <p:cNvSpPr/>
            <p:nvPr>
              <p:custDataLst>
                <p:tags r:id="rId16"/>
              </p:custDataLst>
            </p:nvPr>
          </p:nvSpPr>
          <p:spPr>
            <a:xfrm>
              <a:off x="2256" y="1855"/>
              <a:ext cx="1259" cy="1265"/>
            </a:xfrm>
            <a:prstGeom prst="ellipse">
              <a:avLst/>
            </a:prstGeom>
            <a:gradFill rotWithShape="1">
              <a:gsLst>
                <a:gs pos="0">
                  <a:schemeClr val="accent1">
                    <a:lumMod val="60000"/>
                    <a:lumOff val="40000"/>
                  </a:schemeClr>
                </a:gs>
                <a:gs pos="100000">
                  <a:schemeClr val="accent1">
                    <a:lumMod val="75000"/>
                  </a:schemeClr>
                </a:gs>
              </a:gsLst>
              <a:lin ang="54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Oval 72"/>
            <p:cNvSpPr>
              <a:spLocks noChangeArrowheads="1"/>
            </p:cNvSpPr>
            <p:nvPr>
              <p:custDataLst>
                <p:tags r:id="rId17"/>
              </p:custDataLst>
            </p:nvPr>
          </p:nvSpPr>
          <p:spPr bwMode="gray">
            <a:xfrm>
              <a:off x="2332"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7" name="Oval 73"/>
            <p:cNvSpPr/>
            <p:nvPr>
              <p:custDataLst>
                <p:tags r:id="rId18"/>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grpSp>
        <p:nvGrpSpPr>
          <p:cNvPr id="22548" name="Group 74"/>
          <p:cNvGrpSpPr/>
          <p:nvPr/>
        </p:nvGrpSpPr>
        <p:grpSpPr>
          <a:xfrm>
            <a:off x="3435350" y="3517900"/>
            <a:ext cx="407988" cy="381000"/>
            <a:chOff x="2078" y="1680"/>
            <a:chExt cx="1615" cy="1615"/>
          </a:xfrm>
        </p:grpSpPr>
        <p:sp>
          <p:nvSpPr>
            <p:cNvPr id="22549" name="Oval 75"/>
            <p:cNvSpPr/>
            <p:nvPr>
              <p:custDataLst>
                <p:tags r:id="rId19"/>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50" name="Oval 76"/>
            <p:cNvSpPr/>
            <p:nvPr>
              <p:custDataLst>
                <p:tags r:id="rId20"/>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5" name="Oval 77"/>
            <p:cNvSpPr>
              <a:spLocks noChangeArrowheads="1"/>
            </p:cNvSpPr>
            <p:nvPr>
              <p:custDataLst>
                <p:tags r:id="rId21"/>
              </p:custDataLst>
            </p:nvPr>
          </p:nvSpPr>
          <p:spPr bwMode="gray">
            <a:xfrm>
              <a:off x="2254" y="1855"/>
              <a:ext cx="1263"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Oval 78"/>
            <p:cNvSpPr/>
            <p:nvPr>
              <p:custDataLst>
                <p:tags r:id="rId22"/>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7" name="Oval 79"/>
            <p:cNvSpPr>
              <a:spLocks noChangeArrowheads="1"/>
            </p:cNvSpPr>
            <p:nvPr>
              <p:custDataLst>
                <p:tags r:id="rId23"/>
              </p:custDataLst>
            </p:nvPr>
          </p:nvSpPr>
          <p:spPr bwMode="gray">
            <a:xfrm>
              <a:off x="2336" y="1936"/>
              <a:ext cx="1093"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54" name="Oval 80"/>
            <p:cNvSpPr/>
            <p:nvPr>
              <p:custDataLst>
                <p:tags r:id="rId24"/>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grpSp>
        <p:nvGrpSpPr>
          <p:cNvPr id="22555" name="Group 81"/>
          <p:cNvGrpSpPr/>
          <p:nvPr/>
        </p:nvGrpSpPr>
        <p:grpSpPr>
          <a:xfrm>
            <a:off x="3454400" y="4437063"/>
            <a:ext cx="407988" cy="381000"/>
            <a:chOff x="2078" y="1680"/>
            <a:chExt cx="1615" cy="1615"/>
          </a:xfrm>
        </p:grpSpPr>
        <p:sp>
          <p:nvSpPr>
            <p:cNvPr id="22556" name="Oval 82"/>
            <p:cNvSpPr/>
            <p:nvPr>
              <p:custDataLst>
                <p:tags r:id="rId25"/>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57" name="Oval 83"/>
            <p:cNvSpPr/>
            <p:nvPr>
              <p:custDataLst>
                <p:tags r:id="rId26"/>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32" name="Oval 84"/>
            <p:cNvSpPr>
              <a:spLocks noChangeArrowheads="1"/>
            </p:cNvSpPr>
            <p:nvPr>
              <p:custDataLst>
                <p:tags r:id="rId27"/>
              </p:custDataLst>
            </p:nvPr>
          </p:nvSpPr>
          <p:spPr bwMode="gray">
            <a:xfrm>
              <a:off x="2254" y="1855"/>
              <a:ext cx="1257"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Oval 85"/>
            <p:cNvSpPr/>
            <p:nvPr>
              <p:custDataLst>
                <p:tags r:id="rId28"/>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4" name="Oval 86"/>
            <p:cNvSpPr>
              <a:spLocks noChangeArrowheads="1"/>
            </p:cNvSpPr>
            <p:nvPr>
              <p:custDataLst>
                <p:tags r:id="rId29"/>
              </p:custDataLst>
            </p:nvPr>
          </p:nvSpPr>
          <p:spPr bwMode="gray">
            <a:xfrm>
              <a:off x="2336"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61" name="Oval 87"/>
            <p:cNvSpPr/>
            <p:nvPr>
              <p:custDataLst>
                <p:tags r:id="rId30"/>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sp>
        <p:nvSpPr>
          <p:cNvPr id="22562" name="AutoShape 48"/>
          <p:cNvSpPr/>
          <p:nvPr>
            <p:custDataLst>
              <p:tags r:id="rId31"/>
            </p:custDataLst>
          </p:nvPr>
        </p:nvSpPr>
        <p:spPr>
          <a:xfrm>
            <a:off x="3932238" y="5268913"/>
            <a:ext cx="5207000" cy="522287"/>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00489F"/>
                </a:solidFill>
                <a:latin typeface="微软雅黑" panose="020B0503020204020204" pitchFamily="34" charset="-122"/>
                <a:ea typeface="微软雅黑" panose="020B0503020204020204" pitchFamily="34" charset="-122"/>
              </a:rPr>
              <a:t>五、研究基础与进度安排</a:t>
            </a:r>
            <a:endParaRPr lang="zh-CN" altLang="en-US" sz="2400" b="1" dirty="0">
              <a:solidFill>
                <a:srgbClr val="00489F"/>
              </a:solidFill>
              <a:latin typeface="微软雅黑" panose="020B0503020204020204" pitchFamily="34" charset="-122"/>
              <a:ea typeface="微软雅黑" panose="020B0503020204020204" pitchFamily="34" charset="-122"/>
            </a:endParaRPr>
          </a:p>
        </p:txBody>
      </p:sp>
      <p:grpSp>
        <p:nvGrpSpPr>
          <p:cNvPr id="22563" name="Group 81"/>
          <p:cNvGrpSpPr/>
          <p:nvPr/>
        </p:nvGrpSpPr>
        <p:grpSpPr>
          <a:xfrm>
            <a:off x="3435350" y="5338763"/>
            <a:ext cx="407988" cy="381000"/>
            <a:chOff x="2078" y="1680"/>
            <a:chExt cx="1615" cy="1615"/>
          </a:xfrm>
        </p:grpSpPr>
        <p:sp>
          <p:nvSpPr>
            <p:cNvPr id="22564" name="Oval 82"/>
            <p:cNvSpPr/>
            <p:nvPr>
              <p:custDataLst>
                <p:tags r:id="rId32"/>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65" name="Oval 83"/>
            <p:cNvSpPr/>
            <p:nvPr>
              <p:custDataLst>
                <p:tags r:id="rId33"/>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40" name="Oval 84"/>
            <p:cNvSpPr>
              <a:spLocks noChangeArrowheads="1"/>
            </p:cNvSpPr>
            <p:nvPr>
              <p:custDataLst>
                <p:tags r:id="rId34"/>
              </p:custDataLst>
            </p:nvPr>
          </p:nvSpPr>
          <p:spPr bwMode="gray">
            <a:xfrm>
              <a:off x="2254" y="1855"/>
              <a:ext cx="1257"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Oval 85"/>
            <p:cNvSpPr/>
            <p:nvPr>
              <p:custDataLst>
                <p:tags r:id="rId35"/>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2" name="Oval 86"/>
            <p:cNvSpPr>
              <a:spLocks noChangeArrowheads="1"/>
            </p:cNvSpPr>
            <p:nvPr>
              <p:custDataLst>
                <p:tags r:id="rId36"/>
              </p:custDataLst>
            </p:nvPr>
          </p:nvSpPr>
          <p:spPr bwMode="gray">
            <a:xfrm>
              <a:off x="2336"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69" name="Oval 87"/>
            <p:cNvSpPr/>
            <p:nvPr>
              <p:custDataLst>
                <p:tags r:id="rId37"/>
              </p:custDataLst>
            </p:nvPr>
          </p:nvSpPr>
          <p:spPr>
            <a:xfrm>
              <a:off x="2337" y="1939"/>
              <a:ext cx="1096" cy="1098"/>
            </a:xfrm>
            <a:prstGeom prst="ellipse">
              <a:avLst/>
            </a:prstGeom>
            <a:solidFill>
              <a:srgbClr val="00489F"/>
            </a:solidFill>
            <a:ln w="9525">
              <a:noFill/>
            </a:ln>
          </p:spPr>
          <p:txBody>
            <a:bodyPr anchor="ctr" anchorCtr="0">
              <a:spAutoFit/>
            </a:bodyPr>
            <a:p>
              <a:pPr eaLnBrk="0" hangingPunct="0"/>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时空误差对GNSS信号捕获的影响</a:t>
            </a:r>
            <a:endParaRPr lang="zh-CN" altLang="en-US" kern="1200" dirty="0">
              <a:latin typeface="微软雅黑" panose="020B0503020204020204" pitchFamily="34" charset="-122"/>
              <a:ea typeface="微软雅黑" panose="020B0503020204020204" pitchFamily="34" charset="-122"/>
              <a:cs typeface="+mj-cs"/>
            </a:endParaRPr>
          </a:p>
        </p:txBody>
      </p:sp>
      <p:pic>
        <p:nvPicPr>
          <p:cNvPr id="4" name="图片 3"/>
          <p:cNvPicPr>
            <a:picLocks noChangeAspect="1"/>
          </p:cNvPicPr>
          <p:nvPr/>
        </p:nvPicPr>
        <p:blipFill>
          <a:blip r:embed="rId1"/>
          <a:stretch>
            <a:fillRect/>
          </a:stretch>
        </p:blipFill>
        <p:spPr>
          <a:xfrm>
            <a:off x="3634740" y="1830705"/>
            <a:ext cx="4969510" cy="842010"/>
          </a:xfrm>
          <a:prstGeom prst="rect">
            <a:avLst/>
          </a:prstGeom>
        </p:spPr>
      </p:pic>
      <p:sp>
        <p:nvSpPr>
          <p:cNvPr id="5" name="文本框 4"/>
          <p:cNvSpPr txBox="1"/>
          <p:nvPr/>
        </p:nvSpPr>
        <p:spPr>
          <a:xfrm>
            <a:off x="1827530" y="1524635"/>
            <a:ext cx="7125970" cy="513080"/>
          </a:xfrm>
          <a:prstGeom prst="rect">
            <a:avLst/>
          </a:prstGeom>
          <a:noFill/>
          <a:ln w="9525">
            <a:noFill/>
          </a:ln>
        </p:spPr>
        <p:txBody>
          <a:bodyPr wrap="square">
            <a:noAutofit/>
          </a:bodyPr>
          <a:p>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400" b="1" dirty="0">
                <a:solidFill>
                  <a:srgbClr val="00B0F0"/>
                </a:solidFill>
                <a:latin typeface="Times New Roman" panose="02020603050405020304" pitchFamily="18" charset="0"/>
                <a:ea typeface="黑体" panose="02010609060101010101" pitchFamily="49" charset="-122"/>
                <a:sym typeface="+mn-ea"/>
              </a:rPr>
              <a:t> </a:t>
            </a:r>
            <a:r>
              <a:rPr lang="zh-CN" sz="2000">
                <a:solidFill>
                  <a:srgbClr val="000000"/>
                </a:solidFill>
                <a:latin typeface="微软雅黑" panose="020B0503020204020204" pitchFamily="34" charset="-122"/>
                <a:ea typeface="微软雅黑" panose="020B0503020204020204" pitchFamily="34" charset="-122"/>
              </a:rPr>
              <a:t>接收机位置、速度和时间与信号捕获频率的关系</a:t>
            </a:r>
            <a:r>
              <a:rPr lang="en-US" altLang="zh-CN" sz="2000">
                <a:solidFill>
                  <a:srgbClr val="000000"/>
                </a:solidFill>
                <a:latin typeface="微软雅黑" panose="020B0503020204020204" pitchFamily="34" charset="-122"/>
                <a:ea typeface="微软雅黑" panose="020B0503020204020204" pitchFamily="34" charset="-122"/>
              </a:rPr>
              <a:t>: </a:t>
            </a:r>
            <a:endParaRPr lang="en-US" altLang="zh-CN" sz="2000">
              <a:solidFill>
                <a:srgbClr val="0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4235450" y="2457450"/>
            <a:ext cx="3658235" cy="942975"/>
          </a:xfrm>
          <a:prstGeom prst="rect">
            <a:avLst/>
          </a:prstGeom>
        </p:spPr>
      </p:pic>
      <p:sp>
        <p:nvSpPr>
          <p:cNvPr id="12" name="文本框 11"/>
          <p:cNvSpPr txBox="1"/>
          <p:nvPr>
            <p:custDataLst>
              <p:tags r:id="rId3"/>
            </p:custDataLst>
          </p:nvPr>
        </p:nvSpPr>
        <p:spPr>
          <a:xfrm>
            <a:off x="1827530" y="3588385"/>
            <a:ext cx="9056370" cy="513080"/>
          </a:xfrm>
          <a:prstGeom prst="rect">
            <a:avLst/>
          </a:prstGeom>
          <a:noFill/>
          <a:ln w="9525">
            <a:noFill/>
          </a:ln>
        </p:spPr>
        <p:txBody>
          <a:bodyPr wrap="square">
            <a:noAutofit/>
          </a:bodyPr>
          <a:p>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400" b="1" dirty="0">
                <a:solidFill>
                  <a:srgbClr val="00B0F0"/>
                </a:solidFill>
                <a:latin typeface="Times New Roman" panose="02020603050405020304" pitchFamily="18" charset="0"/>
                <a:ea typeface="黑体" panose="02010609060101010101" pitchFamily="49" charset="-122"/>
                <a:sym typeface="+mn-ea"/>
              </a:rPr>
              <a:t> </a:t>
            </a:r>
            <a:r>
              <a:rPr lang="zh-CN" sz="2000">
                <a:solidFill>
                  <a:srgbClr val="000000"/>
                </a:solidFill>
                <a:latin typeface="微软雅黑" panose="020B0503020204020204" pitchFamily="34" charset="-122"/>
                <a:ea typeface="微软雅黑" panose="020B0503020204020204" pitchFamily="34" charset="-122"/>
              </a:rPr>
              <a:t>接收机位置、速度和时间与信号捕获码相位的关系</a:t>
            </a:r>
            <a:r>
              <a:rPr lang="en-US" altLang="zh-CN" sz="2000">
                <a:solidFill>
                  <a:srgbClr val="000000"/>
                </a:solidFill>
                <a:latin typeface="微软雅黑" panose="020B0503020204020204" pitchFamily="34" charset="-122"/>
                <a:ea typeface="微软雅黑" panose="020B0503020204020204" pitchFamily="34" charset="-122"/>
              </a:rPr>
              <a:t>(</a:t>
            </a:r>
            <a:r>
              <a:rPr lang="zh-CN" altLang="en-US" sz="2000">
                <a:solidFill>
                  <a:srgbClr val="000000"/>
                </a:solidFill>
                <a:latin typeface="微软雅黑" panose="020B0503020204020204" pitchFamily="34" charset="-122"/>
                <a:ea typeface="微软雅黑" panose="020B0503020204020204" pitchFamily="34" charset="-122"/>
              </a:rPr>
              <a:t>以</a:t>
            </a:r>
            <a:r>
              <a:rPr lang="en-US" altLang="zh-CN" sz="2000">
                <a:solidFill>
                  <a:srgbClr val="000000"/>
                </a:solidFill>
                <a:latin typeface="微软雅黑" panose="020B0503020204020204" pitchFamily="34" charset="-122"/>
                <a:ea typeface="微软雅黑" panose="020B0503020204020204" pitchFamily="34" charset="-122"/>
              </a:rPr>
              <a:t>L1 CA</a:t>
            </a:r>
            <a:r>
              <a:rPr lang="zh-CN" altLang="en-US" sz="2000">
                <a:solidFill>
                  <a:srgbClr val="000000"/>
                </a:solidFill>
                <a:latin typeface="微软雅黑" panose="020B0503020204020204" pitchFamily="34" charset="-122"/>
                <a:ea typeface="微软雅黑" panose="020B0503020204020204" pitchFamily="34" charset="-122"/>
              </a:rPr>
              <a:t>为例</a:t>
            </a:r>
            <a:r>
              <a:rPr lang="en-US" altLang="zh-CN" sz="2000">
                <a:solidFill>
                  <a:srgbClr val="000000"/>
                </a:solidFill>
                <a:latin typeface="微软雅黑" panose="020B0503020204020204" pitchFamily="34" charset="-122"/>
                <a:ea typeface="微软雅黑" panose="020B0503020204020204" pitchFamily="34" charset="-122"/>
              </a:rPr>
              <a:t>): </a:t>
            </a:r>
            <a:endParaRPr lang="en-US" altLang="zh-CN" sz="2000">
              <a:solidFill>
                <a:srgbClr val="0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stretch>
            <a:fillRect/>
          </a:stretch>
        </p:blipFill>
        <p:spPr>
          <a:xfrm>
            <a:off x="3808730" y="3989070"/>
            <a:ext cx="4621530" cy="626110"/>
          </a:xfrm>
          <a:prstGeom prst="rect">
            <a:avLst/>
          </a:prstGeom>
        </p:spPr>
      </p:pic>
      <p:pic>
        <p:nvPicPr>
          <p:cNvPr id="14" name="图片 13"/>
          <p:cNvPicPr>
            <a:picLocks noChangeAspect="1"/>
          </p:cNvPicPr>
          <p:nvPr/>
        </p:nvPicPr>
        <p:blipFill>
          <a:blip r:embed="rId5"/>
          <a:stretch>
            <a:fillRect/>
          </a:stretch>
        </p:blipFill>
        <p:spPr>
          <a:xfrm>
            <a:off x="4797425" y="4615180"/>
            <a:ext cx="2534285" cy="564515"/>
          </a:xfrm>
          <a:prstGeom prst="rect">
            <a:avLst/>
          </a:prstGeom>
        </p:spPr>
      </p:pic>
      <p:pic>
        <p:nvPicPr>
          <p:cNvPr id="15" name="图片 14"/>
          <p:cNvPicPr>
            <a:picLocks noChangeAspect="1"/>
          </p:cNvPicPr>
          <p:nvPr/>
        </p:nvPicPr>
        <p:blipFill>
          <a:blip r:embed="rId6"/>
          <a:srcRect t="25653"/>
          <a:stretch>
            <a:fillRect/>
          </a:stretch>
        </p:blipFill>
        <p:spPr>
          <a:xfrm>
            <a:off x="2588260" y="5203825"/>
            <a:ext cx="7502525" cy="506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技术</a:t>
            </a:r>
            <a:r>
              <a:rPr lang="zh-CN" altLang="en-US" kern="1200" dirty="0">
                <a:latin typeface="微软雅黑" panose="020B0503020204020204" pitchFamily="34" charset="-122"/>
                <a:ea typeface="微软雅黑" panose="020B0503020204020204" pitchFamily="34" charset="-122"/>
                <a:cs typeface="+mj-cs"/>
              </a:rPr>
              <a:t>路线</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矩形 1"/>
          <p:cNvSpPr/>
          <p:nvPr/>
        </p:nvSpPr>
        <p:spPr>
          <a:xfrm>
            <a:off x="1401445" y="1374775"/>
            <a:ext cx="10107930" cy="4698365"/>
          </a:xfrm>
          <a:prstGeom prst="rect">
            <a:avLst/>
          </a:prstGeom>
          <a:solidFill>
            <a:srgbClr val="EEEEEE"/>
          </a:solidFill>
          <a:ln w="15875" cmpd="sng">
            <a:solidFill>
              <a:schemeClr val="tx1"/>
            </a:solidFill>
            <a:prstDash val="lgDash"/>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 name="流程图: 可选过程 3"/>
          <p:cNvSpPr/>
          <p:nvPr/>
        </p:nvSpPr>
        <p:spPr>
          <a:xfrm>
            <a:off x="1757680" y="1744980"/>
            <a:ext cx="2709545" cy="4116070"/>
          </a:xfrm>
          <a:prstGeom prst="flowChartAlternateProcess">
            <a:avLst/>
          </a:prstGeom>
          <a:solidFill>
            <a:srgbClr val="DAE8FC"/>
          </a:solidFill>
          <a:ln w="12700" cmpd="sng">
            <a:solidFill>
              <a:schemeClr val="accent1">
                <a:shade val="50000"/>
              </a:schemeClr>
            </a:solidFill>
            <a:prstDash val="solid"/>
          </a:ln>
          <a:extLst>
            <a:ext uri="{909E8E84-426E-40DD-AFC4-6F175D3DCCD1}">
              <a14:hiddenFill xmlns:a14="http://schemas.microsoft.com/office/drawing/2010/main">
                <a:gradFill>
                  <a:gsLst>
                    <a:gs pos="0">
                      <a:schemeClr val="accent6">
                        <a:satMod val="105000"/>
                        <a:tint val="67000"/>
                      </a:schemeClr>
                    </a:gs>
                    <a:gs pos="50000">
                      <a:schemeClr val="accent6">
                        <a:lumMod val="105000"/>
                        <a:satMod val="103000"/>
                        <a:tint val="73000"/>
                      </a:schemeClr>
                    </a:gs>
                    <a:gs pos="100000">
                      <a:schemeClr val="accent6">
                        <a:lumMod val="105000"/>
                        <a:satMod val="109000"/>
                        <a:tint val="81000"/>
                      </a:schemeClr>
                    </a:gs>
                  </a:gsLst>
                </a:gradFill>
              </a14:hiddenFill>
            </a:ext>
          </a:extLst>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3" name="文本框 2"/>
          <p:cNvSpPr txBox="1"/>
          <p:nvPr/>
        </p:nvSpPr>
        <p:spPr>
          <a:xfrm>
            <a:off x="2059940" y="1904365"/>
            <a:ext cx="2567305" cy="368300"/>
          </a:xfrm>
          <a:prstGeom prst="rect">
            <a:avLst/>
          </a:prstGeom>
          <a:noFill/>
        </p:spPr>
        <p:txBody>
          <a:bodyPr wrap="square" rtlCol="0">
            <a:spAutoFit/>
          </a:bodyPr>
          <a:p>
            <a:r>
              <a:rPr lang="zh-CN" altLang="en-US" sz="1800" b="1">
                <a:solidFill>
                  <a:srgbClr val="FF0000"/>
                </a:solidFill>
                <a:latin typeface="微软雅黑" panose="020B0503020204020204" pitchFamily="34" charset="-122"/>
                <a:ea typeface="微软雅黑" panose="020B0503020204020204" pitchFamily="34" charset="-122"/>
              </a:rPr>
              <a:t>接收机时空误差模型</a:t>
            </a:r>
            <a:endParaRPr lang="zh-CN" altLang="en-US" sz="1800" b="1">
              <a:solidFill>
                <a:srgbClr val="FF00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984375" y="2439035"/>
            <a:ext cx="2303780" cy="150939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9" name="圆角矩形 8"/>
          <p:cNvSpPr/>
          <p:nvPr/>
        </p:nvSpPr>
        <p:spPr>
          <a:xfrm>
            <a:off x="2213610" y="2590800"/>
            <a:ext cx="1904365" cy="533400"/>
          </a:xfrm>
          <a:prstGeom prst="roundRect">
            <a:avLst/>
          </a:prstGeom>
          <a:solidFill>
            <a:srgbClr val="F8CE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rPr>
              <a:t>惯性传感器误差</a:t>
            </a:r>
            <a:endParaRPr lang="zh-CN" altLang="en-US" sz="1600" b="1">
              <a:solidFill>
                <a:schemeClr val="tx1"/>
              </a:solidFill>
            </a:endParaRPr>
          </a:p>
        </p:txBody>
      </p:sp>
      <p:sp>
        <p:nvSpPr>
          <p:cNvPr id="10" name="圆角矩形 9"/>
          <p:cNvSpPr/>
          <p:nvPr>
            <p:custDataLst>
              <p:tags r:id="rId1"/>
            </p:custDataLst>
          </p:nvPr>
        </p:nvSpPr>
        <p:spPr>
          <a:xfrm>
            <a:off x="2189480" y="3246755"/>
            <a:ext cx="1904365" cy="533400"/>
          </a:xfrm>
          <a:prstGeom prst="roundRect">
            <a:avLst/>
          </a:prstGeom>
          <a:solidFill>
            <a:srgbClr val="F8CE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rPr>
              <a:t>接收机晶振</a:t>
            </a:r>
            <a:r>
              <a:rPr lang="zh-CN" altLang="en-US" sz="1600" b="1">
                <a:solidFill>
                  <a:schemeClr val="tx1"/>
                </a:solidFill>
              </a:rPr>
              <a:t>误差</a:t>
            </a:r>
            <a:endParaRPr lang="zh-CN" altLang="en-US" sz="1600" b="1">
              <a:solidFill>
                <a:schemeClr val="tx1"/>
              </a:solidFill>
            </a:endParaRPr>
          </a:p>
        </p:txBody>
      </p:sp>
      <p:cxnSp>
        <p:nvCxnSpPr>
          <p:cNvPr id="11" name="直接箭头连接符 10"/>
          <p:cNvCxnSpPr>
            <a:stCxn id="5" idx="2"/>
          </p:cNvCxnSpPr>
          <p:nvPr/>
        </p:nvCxnSpPr>
        <p:spPr>
          <a:xfrm flipH="1">
            <a:off x="3127375" y="3948430"/>
            <a:ext cx="8890" cy="623570"/>
          </a:xfrm>
          <a:prstGeom prst="straightConnector1">
            <a:avLst/>
          </a:prstGeom>
          <a:ln w="38100">
            <a:solidFill>
              <a:srgbClr val="1BA1E2"/>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2021205" y="4571365"/>
            <a:ext cx="2249170" cy="875030"/>
          </a:xfrm>
          <a:prstGeom prst="roundRect">
            <a:avLst/>
          </a:prstGeom>
          <a:solidFill>
            <a:srgbClr val="D5E8D4"/>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latin typeface="微软雅黑" panose="020B0503020204020204" pitchFamily="34" charset="-122"/>
                <a:ea typeface="微软雅黑" panose="020B0503020204020204" pitchFamily="34" charset="-122"/>
              </a:rPr>
              <a:t>接收机时空概率分布</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流程图: 可选过程 12"/>
          <p:cNvSpPr/>
          <p:nvPr>
            <p:custDataLst>
              <p:tags r:id="rId2"/>
            </p:custDataLst>
          </p:nvPr>
        </p:nvSpPr>
        <p:spPr>
          <a:xfrm>
            <a:off x="5422900" y="1753870"/>
            <a:ext cx="5767070" cy="4116070"/>
          </a:xfrm>
          <a:prstGeom prst="flowChartAlternateProcess">
            <a:avLst/>
          </a:prstGeom>
          <a:solidFill>
            <a:srgbClr val="DAE8FC"/>
          </a:solidFill>
          <a:ln w="12700" cmpd="sng">
            <a:solidFill>
              <a:schemeClr val="accent1">
                <a:shade val="50000"/>
              </a:schemeClr>
            </a:solidFill>
            <a:prstDash val="solid"/>
          </a:ln>
          <a:extLst>
            <a:ext uri="{909E8E84-426E-40DD-AFC4-6F175D3DCCD1}">
              <a14:hiddenFill xmlns:a14="http://schemas.microsoft.com/office/drawing/2010/main">
                <a:gradFill>
                  <a:gsLst>
                    <a:gs pos="0">
                      <a:schemeClr val="accent6">
                        <a:satMod val="105000"/>
                        <a:tint val="67000"/>
                      </a:schemeClr>
                    </a:gs>
                    <a:gs pos="50000">
                      <a:schemeClr val="accent6">
                        <a:lumMod val="105000"/>
                        <a:satMod val="103000"/>
                        <a:tint val="73000"/>
                      </a:schemeClr>
                    </a:gs>
                    <a:gs pos="100000">
                      <a:schemeClr val="accent6">
                        <a:lumMod val="105000"/>
                        <a:satMod val="109000"/>
                        <a:tint val="81000"/>
                      </a:schemeClr>
                    </a:gs>
                  </a:gsLst>
                </a:gradFill>
              </a14:hiddenFill>
            </a:ext>
          </a:extLst>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4" name="文本框 13"/>
          <p:cNvSpPr txBox="1"/>
          <p:nvPr>
            <p:custDataLst>
              <p:tags r:id="rId3"/>
            </p:custDataLst>
          </p:nvPr>
        </p:nvSpPr>
        <p:spPr>
          <a:xfrm>
            <a:off x="7087235" y="1906270"/>
            <a:ext cx="2903220" cy="368300"/>
          </a:xfrm>
          <a:prstGeom prst="rect">
            <a:avLst/>
          </a:prstGeom>
          <a:noFill/>
        </p:spPr>
        <p:txBody>
          <a:bodyPr wrap="square" rtlCol="0">
            <a:spAutoFit/>
          </a:bodyPr>
          <a:p>
            <a:r>
              <a:rPr lang="zh-CN" altLang="en-US" sz="1800" b="1">
                <a:solidFill>
                  <a:srgbClr val="FF0000"/>
                </a:solidFill>
                <a:latin typeface="微软雅黑" panose="020B0503020204020204" pitchFamily="34" charset="-122"/>
                <a:ea typeface="微软雅黑" panose="020B0503020204020204" pitchFamily="34" charset="-122"/>
              </a:rPr>
              <a:t>信号搜索策略和捕获</a:t>
            </a:r>
            <a:r>
              <a:rPr lang="zh-CN" altLang="en-US" sz="1800" b="1">
                <a:solidFill>
                  <a:srgbClr val="FF0000"/>
                </a:solidFill>
                <a:latin typeface="微软雅黑" panose="020B0503020204020204" pitchFamily="34" charset="-122"/>
                <a:ea typeface="微软雅黑" panose="020B0503020204020204" pitchFamily="34" charset="-122"/>
              </a:rPr>
              <a:t>算法</a:t>
            </a:r>
            <a:endParaRPr lang="zh-CN" altLang="en-US" sz="1800" b="1">
              <a:solidFill>
                <a:srgbClr val="FF0000"/>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4"/>
            </p:custDataLst>
          </p:nvPr>
        </p:nvSpPr>
        <p:spPr>
          <a:xfrm>
            <a:off x="5923915" y="2439670"/>
            <a:ext cx="2195830" cy="803910"/>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基于频率和码相位域的搜索策略</a:t>
            </a:r>
            <a:endParaRPr lang="zh-CN" altLang="en-US" sz="1600" b="1">
              <a:latin typeface="微软雅黑" panose="020B0503020204020204" pitchFamily="34" charset="-122"/>
              <a:ea typeface="微软雅黑" panose="020B0503020204020204" pitchFamily="34" charset="-122"/>
            </a:endParaRPr>
          </a:p>
        </p:txBody>
      </p:sp>
      <p:sp>
        <p:nvSpPr>
          <p:cNvPr id="16" name="圆角矩形 15"/>
          <p:cNvSpPr/>
          <p:nvPr>
            <p:custDataLst>
              <p:tags r:id="rId5"/>
            </p:custDataLst>
          </p:nvPr>
        </p:nvSpPr>
        <p:spPr>
          <a:xfrm>
            <a:off x="8369935" y="2439670"/>
            <a:ext cx="2413000" cy="824230"/>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基于时空域的搜索策略</a:t>
            </a:r>
            <a:endParaRPr lang="zh-CN" altLang="en-US" sz="1600" b="1">
              <a:latin typeface="微软雅黑" panose="020B0503020204020204" pitchFamily="34" charset="-122"/>
              <a:ea typeface="微软雅黑" panose="020B0503020204020204" pitchFamily="34" charset="-122"/>
            </a:endParaRPr>
          </a:p>
        </p:txBody>
      </p:sp>
      <p:sp>
        <p:nvSpPr>
          <p:cNvPr id="17" name="圆角矩形 16"/>
          <p:cNvSpPr/>
          <p:nvPr>
            <p:custDataLst>
              <p:tags r:id="rId6"/>
            </p:custDataLst>
          </p:nvPr>
        </p:nvSpPr>
        <p:spPr>
          <a:xfrm>
            <a:off x="6705600" y="3629025"/>
            <a:ext cx="3198495" cy="72072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确定信号搜索起点、步长和顺序</a:t>
            </a:r>
            <a:endParaRPr lang="zh-CN" altLang="en-US" sz="1600" b="1">
              <a:latin typeface="微软雅黑" panose="020B0503020204020204" pitchFamily="34" charset="-122"/>
              <a:ea typeface="微软雅黑" panose="020B0503020204020204" pitchFamily="34" charset="-122"/>
            </a:endParaRPr>
          </a:p>
        </p:txBody>
      </p:sp>
      <p:sp>
        <p:nvSpPr>
          <p:cNvPr id="18" name="圆角矩形 17"/>
          <p:cNvSpPr/>
          <p:nvPr>
            <p:custDataLst>
              <p:tags r:id="rId7"/>
            </p:custDataLst>
          </p:nvPr>
        </p:nvSpPr>
        <p:spPr>
          <a:xfrm>
            <a:off x="6681470" y="4662805"/>
            <a:ext cx="3198495" cy="72072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相干积分和非相干积分最佳</a:t>
            </a:r>
            <a:r>
              <a:rPr lang="zh-CN" altLang="en-US" sz="1600" b="1">
                <a:latin typeface="微软雅黑" panose="020B0503020204020204" pitchFamily="34" charset="-122"/>
                <a:ea typeface="微软雅黑" panose="020B0503020204020204" pitchFamily="34" charset="-122"/>
              </a:rPr>
              <a:t>配比</a:t>
            </a:r>
            <a:endParaRPr lang="zh-CN" altLang="en-US" sz="1600" b="1">
              <a:latin typeface="微软雅黑" panose="020B0503020204020204" pitchFamily="34" charset="-122"/>
              <a:ea typeface="微软雅黑" panose="020B0503020204020204" pitchFamily="34" charset="-122"/>
            </a:endParaRPr>
          </a:p>
        </p:txBody>
      </p:sp>
      <p:cxnSp>
        <p:nvCxnSpPr>
          <p:cNvPr id="20" name="肘形连接符 19"/>
          <p:cNvCxnSpPr>
            <a:stCxn id="12" idx="3"/>
            <a:endCxn id="13" idx="1"/>
          </p:cNvCxnSpPr>
          <p:nvPr/>
        </p:nvCxnSpPr>
        <p:spPr>
          <a:xfrm flipV="1">
            <a:off x="4270375" y="3811905"/>
            <a:ext cx="1152525" cy="1196975"/>
          </a:xfrm>
          <a:prstGeom prst="bentConnector3">
            <a:avLst>
              <a:gd name="adj1" fmla="val 50028"/>
            </a:avLst>
          </a:prstGeom>
          <a:ln w="38100">
            <a:solidFill>
              <a:srgbClr val="1BA1E2"/>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5" idx="2"/>
            <a:endCxn id="17" idx="0"/>
          </p:cNvCxnSpPr>
          <p:nvPr/>
        </p:nvCxnSpPr>
        <p:spPr>
          <a:xfrm rot="5400000" flipV="1">
            <a:off x="7470775" y="2794000"/>
            <a:ext cx="385445" cy="1283335"/>
          </a:xfrm>
          <a:prstGeom prst="bentConnector3">
            <a:avLst>
              <a:gd name="adj1" fmla="val 5008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rot="5400000">
            <a:off x="8885555" y="2683510"/>
            <a:ext cx="165100" cy="1325245"/>
          </a:xfrm>
          <a:prstGeom prst="bentConnector2">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62" name="AutoShape 48"/>
          <p:cNvSpPr/>
          <p:nvPr>
            <p:custDataLst>
              <p:tags r:id="rId2"/>
            </p:custDataLst>
          </p:nvPr>
        </p:nvSpPr>
        <p:spPr>
          <a:xfrm>
            <a:off x="3932238" y="2926398"/>
            <a:ext cx="5207000" cy="522287"/>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FF0000"/>
                </a:solidFill>
                <a:latin typeface="微软雅黑" panose="020B0503020204020204" pitchFamily="34" charset="-122"/>
                <a:ea typeface="微软雅黑" panose="020B0503020204020204" pitchFamily="34" charset="-122"/>
              </a:rPr>
              <a:t>五、研究基础与进度安排</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22563" name="Group 81"/>
          <p:cNvGrpSpPr/>
          <p:nvPr/>
        </p:nvGrpSpPr>
        <p:grpSpPr>
          <a:xfrm>
            <a:off x="3435350" y="2996248"/>
            <a:ext cx="407988" cy="381000"/>
            <a:chOff x="2078" y="1680"/>
            <a:chExt cx="1615" cy="1615"/>
          </a:xfrm>
        </p:grpSpPr>
        <p:sp>
          <p:nvSpPr>
            <p:cNvPr id="22564" name="Oval 82"/>
            <p:cNvSpPr/>
            <p:nvPr>
              <p:custDataLst>
                <p:tags r:id="rId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65" name="Oval 83"/>
            <p:cNvSpPr/>
            <p:nvPr>
              <p:custDataLst>
                <p:tags r:id="rId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40" name="Oval 84"/>
            <p:cNvSpPr>
              <a:spLocks noChangeArrowheads="1"/>
            </p:cNvSpPr>
            <p:nvPr>
              <p:custDataLst>
                <p:tags r:id="rId5"/>
              </p:custDataLst>
            </p:nvPr>
          </p:nvSpPr>
          <p:spPr bwMode="gray">
            <a:xfrm>
              <a:off x="2254" y="1855"/>
              <a:ext cx="1257"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Oval 85"/>
            <p:cNvSpPr/>
            <p:nvPr>
              <p:custDataLst>
                <p:tags r:id="rId6"/>
              </p:custDataLst>
            </p:nvPr>
          </p:nvSpPr>
          <p:spPr>
            <a:xfrm>
              <a:off x="2254" y="1855"/>
              <a:ext cx="1263"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2" name="Oval 86"/>
            <p:cNvSpPr>
              <a:spLocks noChangeArrowheads="1"/>
            </p:cNvSpPr>
            <p:nvPr>
              <p:custDataLst>
                <p:tags r:id="rId7"/>
              </p:custDataLst>
            </p:nvPr>
          </p:nvSpPr>
          <p:spPr bwMode="gray">
            <a:xfrm>
              <a:off x="2336"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69" name="Oval 87"/>
            <p:cNvSpPr/>
            <p:nvPr>
              <p:custDataLst>
                <p:tags r:id="rId8"/>
              </p:custDataLst>
            </p:nvPr>
          </p:nvSpPr>
          <p:spPr>
            <a:xfrm>
              <a:off x="2337" y="1939"/>
              <a:ext cx="1096" cy="1098"/>
            </a:xfrm>
            <a:prstGeom prst="ellipse">
              <a:avLst/>
            </a:prstGeom>
            <a:solidFill>
              <a:srgbClr val="00489F"/>
            </a:solidFill>
            <a:ln w="9525">
              <a:noFill/>
            </a:ln>
          </p:spPr>
          <p:txBody>
            <a:bodyPr anchor="ctr" anchorCtr="0">
              <a:spAutoFit/>
            </a:bodyPr>
            <a:p>
              <a:pPr eaLnBrk="0" hangingPunct="0"/>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研究基础</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2106930" y="1375410"/>
            <a:ext cx="7707630" cy="4927600"/>
          </a:xfrm>
          <a:prstGeom prst="rect">
            <a:avLst/>
          </a:prstGeom>
          <a:noFill/>
        </p:spPr>
        <p:txBody>
          <a:bodyPr wrap="square" rtlCol="0">
            <a:noAutofit/>
          </a:bodyPr>
          <a:p>
            <a:pPr algn="just">
              <a:lnSpc>
                <a:spcPct val="150000"/>
              </a:lnSpc>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b="1" dirty="0">
                <a:solidFill>
                  <a:srgbClr val="00B0F0"/>
                </a:solidFill>
                <a:latin typeface="Times New Roman" panose="02020603050405020304" pitchFamily="18" charset="0"/>
                <a:ea typeface="黑体" panose="02010609060101010101" pitchFamily="49" charset="-122"/>
                <a:sym typeface="+mn-ea"/>
              </a:rPr>
              <a:t> </a:t>
            </a:r>
            <a:r>
              <a:rPr lang="zh-CN" altLang="en-US" sz="2000">
                <a:latin typeface="微软雅黑" panose="020B0503020204020204" pitchFamily="34" charset="-122"/>
                <a:ea typeface="微软雅黑" panose="020B0503020204020204" pitchFamily="34" charset="-122"/>
              </a:rPr>
              <a:t>经过前期的文献调研，对高轨接收机的发展现状和惯导辅助信号捕获算法有了充分的了解；</a:t>
            </a:r>
            <a:endParaRPr lang="zh-CN" altLang="en-US" sz="2000">
              <a:latin typeface="微软雅黑" panose="020B0503020204020204" pitchFamily="34" charset="-122"/>
              <a:ea typeface="微软雅黑" panose="020B0503020204020204" pitchFamily="34" charset="-122"/>
            </a:endParaRPr>
          </a:p>
          <a:p>
            <a:pPr algn="just">
              <a:lnSpc>
                <a:spcPct val="150000"/>
              </a:lnSpc>
            </a:pPr>
            <a:endParaRPr lang="zh-CN" altLang="en-US" sz="2000">
              <a:latin typeface="微软雅黑" panose="020B0503020204020204" pitchFamily="34" charset="-122"/>
              <a:ea typeface="微软雅黑" panose="020B0503020204020204" pitchFamily="34" charset="-122"/>
            </a:endParaRPr>
          </a:p>
          <a:p>
            <a:pPr algn="just">
              <a:lnSpc>
                <a:spcPct val="150000"/>
              </a:lnSpc>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chemeClr val="tx1"/>
                </a:solidFill>
                <a:latin typeface="Times New Roman" panose="02020603050405020304" pitchFamily="18" charset="0"/>
                <a:ea typeface="黑体" panose="02010609060101010101" pitchFamily="49"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经过前期的学习，对惯导机械编排算法、惯性传感器误差模型有了充分的了解。同时，对惯导辅助接收机信号捕获的方法进行了调研，充分认识到前人研究的局限性与不足，并针对不足之处制定了详细的试验方案</a:t>
            </a:r>
            <a:r>
              <a:rPr lang="zh-CN" altLang="en-US" sz="2000" dirty="0">
                <a:solidFill>
                  <a:schemeClr val="tx1"/>
                </a:solidFill>
                <a:latin typeface="微软雅黑" panose="020B0503020204020204" pitchFamily="34" charset="-122"/>
                <a:ea typeface="微软雅黑" panose="020B0503020204020204" pitchFamily="34" charset="-122"/>
                <a:sym typeface="+mn-ea"/>
              </a:rPr>
              <a:t>；</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algn="just">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本人所在课题组承担过高轨接收机的研发工作，老师们具有丰富的高轨接收机实践经验，对本人的科研工作有重要指导作用。</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832975" cy="681355"/>
          </a:xfrm>
        </p:spPr>
        <p:txBody>
          <a:bodyPr vert="horz" wrap="square" lIns="91440" tIns="45720" rIns="91440" bIns="45720" anchor="ctr" anchorCtr="0">
            <a:noAutofit/>
          </a:bodyPr>
          <a:p>
            <a:pPr>
              <a:buNone/>
            </a:pPr>
            <a:r>
              <a:rPr lang="zh-CN" altLang="en-US" kern="1200" dirty="0">
                <a:latin typeface="微软雅黑" panose="020B0503020204020204" pitchFamily="34" charset="-122"/>
                <a:ea typeface="微软雅黑" panose="020B0503020204020204" pitchFamily="34" charset="-122"/>
                <a:cs typeface="+mj-cs"/>
              </a:rPr>
              <a:t>进度安排</a:t>
            </a:r>
            <a:endParaRPr lang="zh-CN" altLang="en-US" kern="1200" dirty="0">
              <a:latin typeface="微软雅黑" panose="020B0503020204020204" pitchFamily="34" charset="-122"/>
              <a:ea typeface="微软雅黑" panose="020B0503020204020204" pitchFamily="34" charset="-122"/>
              <a:cs typeface="+mj-cs"/>
            </a:endParaRPr>
          </a:p>
        </p:txBody>
      </p:sp>
      <p:graphicFrame>
        <p:nvGraphicFramePr>
          <p:cNvPr id="3" name="表格 2"/>
          <p:cNvGraphicFramePr>
            <a:graphicFrameLocks noGrp="1"/>
          </p:cNvGraphicFramePr>
          <p:nvPr>
            <p:custDataLst>
              <p:tags r:id="rId1"/>
            </p:custDataLst>
          </p:nvPr>
        </p:nvGraphicFramePr>
        <p:xfrm>
          <a:off x="2265045" y="1518285"/>
          <a:ext cx="7981950" cy="4609465"/>
        </p:xfrm>
        <a:graphic>
          <a:graphicData uri="http://schemas.openxmlformats.org/drawingml/2006/table">
            <a:tbl>
              <a:tblPr firstRow="1" firstCol="1" bandRow="1">
                <a:tableStyleId>{5C22544A-7EE6-4342-B048-85BDC9FD1C3A}</a:tableStyleId>
              </a:tblPr>
              <a:tblGrid>
                <a:gridCol w="2441575"/>
                <a:gridCol w="5540375"/>
              </a:tblGrid>
              <a:tr h="495300">
                <a:tc>
                  <a:txBody>
                    <a:bodyPr/>
                    <a:p>
                      <a:pPr algn="ctr"/>
                      <a:r>
                        <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时间安排</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p>
                      <a:pPr algn="ctr"/>
                      <a:r>
                        <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工作内容</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701040">
                <a:tc>
                  <a:txBody>
                    <a:bodyPr/>
                    <a:p>
                      <a:pPr algn="ctr"/>
                      <a:r>
                        <a:rPr lang="zh-CN" altLang="en-US" sz="1600">
                          <a:latin typeface="微软雅黑" panose="020B0503020204020204" pitchFamily="34" charset="-122"/>
                          <a:ea typeface="微软雅黑" panose="020B0503020204020204" pitchFamily="34" charset="-122"/>
                          <a:sym typeface="+mn-ea"/>
                        </a:rPr>
                        <a:t>2023.05</a:t>
                      </a:r>
                      <a:r>
                        <a:rPr lang="en-US" altLang="zh-CN" sz="1600">
                          <a:latin typeface="微软雅黑" panose="020B0503020204020204" pitchFamily="34" charset="-122"/>
                          <a:ea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sym typeface="+mn-ea"/>
                        </a:rPr>
                        <a:t>2023.06</a:t>
                      </a:r>
                      <a:endParaRPr lang="zh-CN" altLang="en-US"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r>
                        <a:rPr lang="zh-CN" altLang="en-US" sz="1600">
                          <a:latin typeface="微软雅黑" panose="020B0503020204020204" pitchFamily="34" charset="-122"/>
                          <a:ea typeface="微软雅黑" panose="020B0503020204020204" pitchFamily="34" charset="-122"/>
                          <a:sym typeface="+mn-ea"/>
                        </a:rPr>
                        <a:t>传感器误差建模和接收机时空误差模型的研究</a:t>
                      </a:r>
                      <a:endParaRPr lang="zh-CN" altLang="en-US" sz="16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r>
              <a:tr h="756920">
                <a:tc>
                  <a:txBody>
                    <a:bodyPr/>
                    <a:p>
                      <a:pPr algn="ctr"/>
                      <a:r>
                        <a:rPr sz="1600" dirty="0">
                          <a:solidFill>
                            <a:schemeClr val="bg1"/>
                          </a:solidFill>
                          <a:latin typeface="微软雅黑" panose="020B0503020204020204" pitchFamily="34" charset="-122"/>
                          <a:ea typeface="微软雅黑" panose="020B0503020204020204" pitchFamily="34" charset="-122"/>
                          <a:sym typeface="+mn-ea"/>
                        </a:rPr>
                        <a:t>2023.06</a:t>
                      </a:r>
                      <a:r>
                        <a:rPr lang="en-US" sz="1600" dirty="0">
                          <a:solidFill>
                            <a:schemeClr val="bg1"/>
                          </a:solidFill>
                          <a:latin typeface="微软雅黑" panose="020B0503020204020204" pitchFamily="34" charset="-122"/>
                          <a:ea typeface="微软雅黑" panose="020B0503020204020204" pitchFamily="34" charset="-122"/>
                          <a:sym typeface="+mn-ea"/>
                        </a:rPr>
                        <a:t>-</a:t>
                      </a:r>
                      <a:r>
                        <a:rPr sz="1600" dirty="0">
                          <a:solidFill>
                            <a:schemeClr val="bg1"/>
                          </a:solidFill>
                          <a:latin typeface="微软雅黑" panose="020B0503020204020204" pitchFamily="34" charset="-122"/>
                          <a:ea typeface="微软雅黑" panose="020B0503020204020204" pitchFamily="34" charset="-122"/>
                          <a:sym typeface="+mn-ea"/>
                        </a:rPr>
                        <a:t>2023.07</a:t>
                      </a:r>
                      <a:endParaRPr lang="zh-CN"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lnSpc>
                          <a:spcPct val="110000"/>
                        </a:lnSpc>
                      </a:pPr>
                      <a:r>
                        <a:rPr sz="1600" dirty="0">
                          <a:solidFill>
                            <a:schemeClr val="tx1"/>
                          </a:solidFill>
                          <a:latin typeface="微软雅黑" panose="020B0503020204020204" pitchFamily="34" charset="-122"/>
                          <a:ea typeface="微软雅黑" panose="020B0503020204020204" pitchFamily="34" charset="-122"/>
                          <a:sym typeface="+mn-ea"/>
                        </a:rPr>
                        <a:t>通过模拟器模拟高轨航天器轨迹，获取对应的GNSS数据和惯性传感器的数据</a:t>
                      </a:r>
                      <a:r>
                        <a:rPr lang="zh-CN" sz="1600" dirty="0">
                          <a:solidFill>
                            <a:schemeClr val="tx1"/>
                          </a:solidFill>
                          <a:latin typeface="微软雅黑" panose="020B0503020204020204" pitchFamily="34" charset="-122"/>
                          <a:ea typeface="微软雅黑" panose="020B0503020204020204" pitchFamily="34" charset="-122"/>
                          <a:sym typeface="+mn-ea"/>
                        </a:rPr>
                        <a:t>，用于下一步试验</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r>
              <a:tr h="741680">
                <a:tc>
                  <a:txBody>
                    <a:bodyPr/>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2023.08</a:t>
                      </a:r>
                      <a:r>
                        <a:rPr lang="en-US" altLang="zh-CN" sz="1600" dirty="0">
                          <a:solidFill>
                            <a:schemeClr val="bg1"/>
                          </a:solidFill>
                          <a:latin typeface="微软雅黑" panose="020B0503020204020204" pitchFamily="34" charset="-122"/>
                          <a:ea typeface="微软雅黑" panose="020B0503020204020204" pitchFamily="34" charset="-122"/>
                          <a:sym typeface="+mn-ea"/>
                        </a:rPr>
                        <a:t>-</a:t>
                      </a:r>
                      <a:r>
                        <a:rPr lang="zh-CN" altLang="en-US" sz="1600" dirty="0">
                          <a:solidFill>
                            <a:schemeClr val="bg1"/>
                          </a:solidFill>
                          <a:latin typeface="微软雅黑" panose="020B0503020204020204" pitchFamily="34" charset="-122"/>
                          <a:ea typeface="微软雅黑" panose="020B0503020204020204" pitchFamily="34" charset="-122"/>
                          <a:sym typeface="+mn-ea"/>
                        </a:rPr>
                        <a:t>2023.10</a:t>
                      </a:r>
                      <a:endParaRPr lang="zh-CN" altLang="en-US" sz="16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lnSpc>
                          <a:spcPct val="11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根据接收机的运行弧段制定相应的信号搜索策略，并分析信号搜索策略的有效性；开始小论文的撰写</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r>
              <a:tr h="728980">
                <a:tc>
                  <a:txBody>
                    <a:bodyPr/>
                    <a:p>
                      <a:pPr algn="ctr"/>
                      <a:r>
                        <a:rPr lang="zh-CN" altLang="en-US" sz="1600" dirty="0">
                          <a:latin typeface="微软雅黑" panose="020B0503020204020204" pitchFamily="34" charset="-122"/>
                          <a:ea typeface="微软雅黑" panose="020B0503020204020204" pitchFamily="34" charset="-122"/>
                          <a:sym typeface="+mn-ea"/>
                        </a:rPr>
                        <a:t>2023.</a:t>
                      </a:r>
                      <a:r>
                        <a:rPr lang="en-US" altLang="zh-CN" sz="1600" dirty="0">
                          <a:latin typeface="微软雅黑" panose="020B0503020204020204" pitchFamily="34" charset="-122"/>
                          <a:ea typeface="微软雅黑" panose="020B0503020204020204" pitchFamily="34" charset="-122"/>
                          <a:sym typeface="+mn-ea"/>
                        </a:rPr>
                        <a:t>10-</a:t>
                      </a:r>
                      <a:r>
                        <a:rPr lang="zh-CN" altLang="en-US" sz="1600" dirty="0">
                          <a:latin typeface="微软雅黑" panose="020B0503020204020204" pitchFamily="34" charset="-122"/>
                          <a:ea typeface="微软雅黑" panose="020B0503020204020204" pitchFamily="34" charset="-122"/>
                          <a:sym typeface="+mn-ea"/>
                        </a:rPr>
                        <a:t>2023.1</a:t>
                      </a:r>
                      <a:r>
                        <a:rPr lang="en-US" altLang="zh-CN" sz="1600" dirty="0">
                          <a:latin typeface="微软雅黑" panose="020B0503020204020204" pitchFamily="34" charset="-122"/>
                          <a:ea typeface="微软雅黑" panose="020B0503020204020204" pitchFamily="34" charset="-122"/>
                          <a:sym typeface="+mn-ea"/>
                        </a:rPr>
                        <a:t>1</a:t>
                      </a:r>
                      <a:endParaRPr lang="en-US" alt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r>
                        <a:rPr lang="zh-CN" altLang="en-US" sz="1600" dirty="0">
                          <a:latin typeface="微软雅黑" panose="020B0503020204020204" pitchFamily="34" charset="-122"/>
                          <a:ea typeface="微软雅黑" panose="020B0503020204020204" pitchFamily="34" charset="-122"/>
                          <a:sym typeface="+mn-ea"/>
                        </a:rPr>
                        <a:t>准备中期答辩，撰写中期报告</a:t>
                      </a:r>
                      <a:endParaRPr lang="zh-CN" altLang="en-US" sz="16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r>
              <a:tr h="704215">
                <a:tc>
                  <a:txBody>
                    <a:bodyPr/>
                    <a:p>
                      <a:pPr algn="ctr"/>
                      <a:r>
                        <a:rPr lang="en-US" altLang="zh-CN" sz="1600" dirty="0">
                          <a:solidFill>
                            <a:srgbClr val="00B0F0"/>
                          </a:solidFill>
                          <a:latin typeface="Times New Roman" panose="02020603050405020304" pitchFamily="18" charset="0"/>
                          <a:ea typeface="黑体" panose="02010609060101010101" pitchFamily="49" charset="-122"/>
                          <a:sym typeface="+mn-ea"/>
                        </a:rPr>
                        <a:t> </a:t>
                      </a:r>
                      <a:r>
                        <a:rPr lang="zh-CN" altLang="en-US" sz="1600" dirty="0">
                          <a:latin typeface="微软雅黑" panose="020B0503020204020204" pitchFamily="34" charset="-122"/>
                          <a:ea typeface="微软雅黑" panose="020B0503020204020204" pitchFamily="34" charset="-122"/>
                          <a:sym typeface="+mn-ea"/>
                        </a:rPr>
                        <a:t>2023.12</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2024.01</a:t>
                      </a:r>
                      <a:endParaRPr lang="zh-CN" altLang="en-US"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lnSpc>
                          <a:spcPct val="110000"/>
                        </a:lnSpc>
                      </a:pPr>
                      <a:r>
                        <a:rPr lang="zh-CN" altLang="en-US" sz="1600" dirty="0">
                          <a:latin typeface="微软雅黑" panose="020B0503020204020204" pitchFamily="34" charset="-122"/>
                          <a:ea typeface="微软雅黑" panose="020B0503020204020204" pitchFamily="34" charset="-122"/>
                          <a:sym typeface="+mn-ea"/>
                        </a:rPr>
                        <a:t>研究相干积分和非相干积分时间的最佳配比，并进行验证；完成小论文的撰写、投稿</a:t>
                      </a:r>
                      <a:endParaRPr lang="zh-CN" altLang="zh-CN" sz="16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81330">
                <a:tc>
                  <a:txBody>
                    <a:bodyPr/>
                    <a:p>
                      <a:pPr algn="ctr"/>
                      <a:r>
                        <a:rPr lang="zh-CN" altLang="en-US" sz="1600" dirty="0">
                          <a:latin typeface="微软雅黑" panose="020B0503020204020204" pitchFamily="34" charset="-122"/>
                          <a:ea typeface="微软雅黑" panose="020B0503020204020204" pitchFamily="34" charset="-122"/>
                          <a:sym typeface="+mn-ea"/>
                        </a:rPr>
                        <a:t>202</a:t>
                      </a:r>
                      <a:r>
                        <a:rPr lang="en-US" altLang="zh-CN" sz="1600" dirty="0">
                          <a:latin typeface="微软雅黑" panose="020B0503020204020204" pitchFamily="34" charset="-122"/>
                          <a:ea typeface="微软雅黑" panose="020B0503020204020204" pitchFamily="34" charset="-122"/>
                          <a:sym typeface="+mn-ea"/>
                        </a:rPr>
                        <a:t>4</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0</a:t>
                      </a:r>
                      <a:r>
                        <a:rPr lang="zh-CN" altLang="en-US" sz="1600" dirty="0">
                          <a:latin typeface="微软雅黑" panose="020B0503020204020204" pitchFamily="34" charset="-122"/>
                          <a:ea typeface="微软雅黑" panose="020B0503020204020204" pitchFamily="34" charset="-122"/>
                          <a:sym typeface="+mn-ea"/>
                        </a:rPr>
                        <a:t>2</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2024.0</a:t>
                      </a:r>
                      <a:r>
                        <a:rPr lang="en-US" altLang="zh-CN" sz="1600" dirty="0">
                          <a:latin typeface="微软雅黑" panose="020B0503020204020204" pitchFamily="34" charset="-122"/>
                          <a:ea typeface="微软雅黑" panose="020B0503020204020204" pitchFamily="34" charset="-122"/>
                          <a:sym typeface="+mn-ea"/>
                        </a:rPr>
                        <a:t>4</a:t>
                      </a:r>
                      <a:endParaRPr lang="en-US" alt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8580" marR="68580" marT="0" marB="0" anchor="ctr"/>
                </a:tc>
                <a:tc>
                  <a:txBody>
                    <a:bodyPr/>
                    <a:p>
                      <a:pPr algn="ctr"/>
                      <a:r>
                        <a:rPr lang="zh-CN" altLang="en-US" sz="1600" dirty="0">
                          <a:latin typeface="微软雅黑" panose="020B0503020204020204" pitchFamily="34" charset="-122"/>
                          <a:ea typeface="微软雅黑" panose="020B0503020204020204" pitchFamily="34" charset="-122"/>
                          <a:sym typeface="+mn-ea"/>
                        </a:rPr>
                        <a:t>撰写毕业论文，准备毕业答辩</a:t>
                      </a:r>
                      <a:endParaRPr lang="zh-CN" altLang="zh-CN" sz="16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圆角矩形 36"/>
          <p:cNvSpPr/>
          <p:nvPr>
            <p:custDataLst>
              <p:tags r:id="rId1"/>
            </p:custDataLst>
          </p:nvPr>
        </p:nvSpPr>
        <p:spPr>
          <a:xfrm>
            <a:off x="3733800" y="455930"/>
            <a:ext cx="4594225" cy="549275"/>
          </a:xfrm>
          <a:prstGeom prst="roundRect">
            <a:avLst>
              <a:gd name="adj" fmla="val 22751"/>
            </a:avLst>
          </a:prstGeom>
          <a:solidFill>
            <a:srgbClr val="1838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请各位专家老师批评指正！</a:t>
            </a:r>
            <a:endParaRPr kumimoji="0" lang="zh-CN" alt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custDataLst>
              <p:tags r:id="rId2"/>
            </p:custDataLst>
          </p:nvPr>
        </p:nvSpPr>
        <p:spPr>
          <a:xfrm>
            <a:off x="990600" y="1520190"/>
            <a:ext cx="10107930" cy="4698365"/>
          </a:xfrm>
          <a:prstGeom prst="rect">
            <a:avLst/>
          </a:prstGeom>
          <a:solidFill>
            <a:srgbClr val="EEEEEE"/>
          </a:solidFill>
          <a:ln w="15875" cmpd="sng">
            <a:solidFill>
              <a:schemeClr val="tx1"/>
            </a:solidFill>
            <a:prstDash val="lgDash"/>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 name="流程图: 可选过程 3"/>
          <p:cNvSpPr/>
          <p:nvPr>
            <p:custDataLst>
              <p:tags r:id="rId3"/>
            </p:custDataLst>
          </p:nvPr>
        </p:nvSpPr>
        <p:spPr>
          <a:xfrm>
            <a:off x="1346835" y="1890395"/>
            <a:ext cx="2709545" cy="4116070"/>
          </a:xfrm>
          <a:prstGeom prst="flowChartAlternateProcess">
            <a:avLst/>
          </a:prstGeom>
          <a:solidFill>
            <a:srgbClr val="DAE8FC"/>
          </a:solidFill>
          <a:ln w="12700" cmpd="sng">
            <a:solidFill>
              <a:schemeClr val="accent1">
                <a:shade val="50000"/>
              </a:schemeClr>
            </a:solidFill>
            <a:prstDash val="solid"/>
          </a:ln>
          <a:extLst>
            <a:ext uri="{909E8E84-426E-40DD-AFC4-6F175D3DCCD1}">
              <a14:hiddenFill xmlns:a14="http://schemas.microsoft.com/office/drawing/2010/main">
                <a:gradFill>
                  <a:gsLst>
                    <a:gs pos="0">
                      <a:schemeClr val="accent6">
                        <a:satMod val="105000"/>
                        <a:tint val="67000"/>
                      </a:schemeClr>
                    </a:gs>
                    <a:gs pos="50000">
                      <a:schemeClr val="accent6">
                        <a:lumMod val="105000"/>
                        <a:satMod val="103000"/>
                        <a:tint val="73000"/>
                      </a:schemeClr>
                    </a:gs>
                    <a:gs pos="100000">
                      <a:schemeClr val="accent6">
                        <a:lumMod val="105000"/>
                        <a:satMod val="109000"/>
                        <a:tint val="81000"/>
                      </a:schemeClr>
                    </a:gs>
                  </a:gsLst>
                </a:gradFill>
              </a14:hiddenFill>
            </a:ext>
          </a:extLst>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3" name="文本框 2"/>
          <p:cNvSpPr txBox="1"/>
          <p:nvPr>
            <p:custDataLst>
              <p:tags r:id="rId4"/>
            </p:custDataLst>
          </p:nvPr>
        </p:nvSpPr>
        <p:spPr>
          <a:xfrm>
            <a:off x="1649095" y="2049780"/>
            <a:ext cx="2567305" cy="368300"/>
          </a:xfrm>
          <a:prstGeom prst="rect">
            <a:avLst/>
          </a:prstGeom>
          <a:noFill/>
        </p:spPr>
        <p:txBody>
          <a:bodyPr wrap="square" rtlCol="0">
            <a:spAutoFit/>
          </a:bodyPr>
          <a:p>
            <a:r>
              <a:rPr lang="zh-CN" altLang="en-US" sz="1800" b="1">
                <a:solidFill>
                  <a:srgbClr val="FF0000"/>
                </a:solidFill>
                <a:latin typeface="微软雅黑" panose="020B0503020204020204" pitchFamily="34" charset="-122"/>
                <a:ea typeface="微软雅黑" panose="020B0503020204020204" pitchFamily="34" charset="-122"/>
              </a:rPr>
              <a:t>接收机时空误差模型</a:t>
            </a:r>
            <a:endParaRPr lang="zh-CN" altLang="en-US" sz="1800" b="1">
              <a:solidFill>
                <a:srgbClr val="FF0000"/>
              </a:solidFill>
              <a:latin typeface="微软雅黑" panose="020B0503020204020204" pitchFamily="34" charset="-122"/>
              <a:ea typeface="微软雅黑" panose="020B0503020204020204" pitchFamily="34" charset="-122"/>
            </a:endParaRPr>
          </a:p>
        </p:txBody>
      </p:sp>
      <p:sp>
        <p:nvSpPr>
          <p:cNvPr id="5" name="圆角矩形 4"/>
          <p:cNvSpPr/>
          <p:nvPr>
            <p:custDataLst>
              <p:tags r:id="rId5"/>
            </p:custDataLst>
          </p:nvPr>
        </p:nvSpPr>
        <p:spPr>
          <a:xfrm>
            <a:off x="1573530" y="2584450"/>
            <a:ext cx="2303780" cy="150939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9" name="圆角矩形 8"/>
          <p:cNvSpPr/>
          <p:nvPr>
            <p:custDataLst>
              <p:tags r:id="rId6"/>
            </p:custDataLst>
          </p:nvPr>
        </p:nvSpPr>
        <p:spPr>
          <a:xfrm>
            <a:off x="1802765" y="2736215"/>
            <a:ext cx="1904365" cy="533400"/>
          </a:xfrm>
          <a:prstGeom prst="roundRect">
            <a:avLst/>
          </a:prstGeom>
          <a:solidFill>
            <a:srgbClr val="F8CE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rPr>
              <a:t>惯性传感器误差</a:t>
            </a:r>
            <a:endParaRPr lang="zh-CN" altLang="en-US" sz="1600" b="1">
              <a:solidFill>
                <a:schemeClr val="tx1"/>
              </a:solidFill>
            </a:endParaRPr>
          </a:p>
        </p:txBody>
      </p:sp>
      <p:sp>
        <p:nvSpPr>
          <p:cNvPr id="10" name="圆角矩形 9"/>
          <p:cNvSpPr/>
          <p:nvPr>
            <p:custDataLst>
              <p:tags r:id="rId7"/>
            </p:custDataLst>
          </p:nvPr>
        </p:nvSpPr>
        <p:spPr>
          <a:xfrm>
            <a:off x="1778635" y="3392170"/>
            <a:ext cx="1904365" cy="533400"/>
          </a:xfrm>
          <a:prstGeom prst="roundRect">
            <a:avLst/>
          </a:prstGeom>
          <a:solidFill>
            <a:srgbClr val="F8CE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rPr>
              <a:t>接收机晶振</a:t>
            </a:r>
            <a:r>
              <a:rPr lang="zh-CN" altLang="en-US" sz="1600" b="1">
                <a:solidFill>
                  <a:schemeClr val="tx1"/>
                </a:solidFill>
              </a:rPr>
              <a:t>误差</a:t>
            </a:r>
            <a:endParaRPr lang="zh-CN" altLang="en-US" sz="1600" b="1">
              <a:solidFill>
                <a:schemeClr val="tx1"/>
              </a:solidFill>
            </a:endParaRPr>
          </a:p>
        </p:txBody>
      </p:sp>
      <p:cxnSp>
        <p:nvCxnSpPr>
          <p:cNvPr id="11" name="直接箭头连接符 10"/>
          <p:cNvCxnSpPr>
            <a:stCxn id="5" idx="2"/>
          </p:cNvCxnSpPr>
          <p:nvPr>
            <p:custDataLst>
              <p:tags r:id="rId8"/>
            </p:custDataLst>
          </p:nvPr>
        </p:nvCxnSpPr>
        <p:spPr>
          <a:xfrm flipH="1">
            <a:off x="2716530" y="4093845"/>
            <a:ext cx="8890" cy="623570"/>
          </a:xfrm>
          <a:prstGeom prst="straightConnector1">
            <a:avLst/>
          </a:prstGeom>
          <a:ln w="38100">
            <a:solidFill>
              <a:srgbClr val="1BA1E2"/>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custDataLst>
              <p:tags r:id="rId9"/>
            </p:custDataLst>
          </p:nvPr>
        </p:nvSpPr>
        <p:spPr>
          <a:xfrm>
            <a:off x="1610360" y="4716780"/>
            <a:ext cx="2249170" cy="875030"/>
          </a:xfrm>
          <a:prstGeom prst="roundRect">
            <a:avLst/>
          </a:prstGeom>
          <a:solidFill>
            <a:srgbClr val="D5E8D4"/>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a:solidFill>
                  <a:schemeClr val="tx1"/>
                </a:solidFill>
                <a:latin typeface="微软雅黑" panose="020B0503020204020204" pitchFamily="34" charset="-122"/>
                <a:ea typeface="微软雅黑" panose="020B0503020204020204" pitchFamily="34" charset="-122"/>
              </a:rPr>
              <a:t>接收机时空概率分布</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流程图: 可选过程 12"/>
          <p:cNvSpPr/>
          <p:nvPr>
            <p:custDataLst>
              <p:tags r:id="rId10"/>
            </p:custDataLst>
          </p:nvPr>
        </p:nvSpPr>
        <p:spPr>
          <a:xfrm>
            <a:off x="5012055" y="1899285"/>
            <a:ext cx="5767070" cy="4116070"/>
          </a:xfrm>
          <a:prstGeom prst="flowChartAlternateProcess">
            <a:avLst/>
          </a:prstGeom>
          <a:solidFill>
            <a:srgbClr val="DAE8FC"/>
          </a:solidFill>
          <a:ln w="12700" cmpd="sng">
            <a:solidFill>
              <a:schemeClr val="accent1">
                <a:shade val="50000"/>
              </a:schemeClr>
            </a:solidFill>
            <a:prstDash val="solid"/>
          </a:ln>
          <a:extLst>
            <a:ext uri="{909E8E84-426E-40DD-AFC4-6F175D3DCCD1}">
              <a14:hiddenFill xmlns:a14="http://schemas.microsoft.com/office/drawing/2010/main">
                <a:gradFill>
                  <a:gsLst>
                    <a:gs pos="0">
                      <a:schemeClr val="accent6">
                        <a:satMod val="105000"/>
                        <a:tint val="67000"/>
                      </a:schemeClr>
                    </a:gs>
                    <a:gs pos="50000">
                      <a:schemeClr val="accent6">
                        <a:lumMod val="105000"/>
                        <a:satMod val="103000"/>
                        <a:tint val="73000"/>
                      </a:schemeClr>
                    </a:gs>
                    <a:gs pos="100000">
                      <a:schemeClr val="accent6">
                        <a:lumMod val="105000"/>
                        <a:satMod val="109000"/>
                        <a:tint val="81000"/>
                      </a:schemeClr>
                    </a:gs>
                  </a:gsLst>
                </a:gradFill>
              </a14:hiddenFill>
            </a:ext>
          </a:extLst>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4" name="文本框 13"/>
          <p:cNvSpPr txBox="1"/>
          <p:nvPr>
            <p:custDataLst>
              <p:tags r:id="rId11"/>
            </p:custDataLst>
          </p:nvPr>
        </p:nvSpPr>
        <p:spPr>
          <a:xfrm>
            <a:off x="6676390" y="2051685"/>
            <a:ext cx="2903220" cy="368300"/>
          </a:xfrm>
          <a:prstGeom prst="rect">
            <a:avLst/>
          </a:prstGeom>
          <a:noFill/>
        </p:spPr>
        <p:txBody>
          <a:bodyPr wrap="square" rtlCol="0">
            <a:spAutoFit/>
          </a:bodyPr>
          <a:p>
            <a:r>
              <a:rPr lang="zh-CN" altLang="en-US" sz="1800" b="1">
                <a:solidFill>
                  <a:srgbClr val="FF0000"/>
                </a:solidFill>
                <a:latin typeface="微软雅黑" panose="020B0503020204020204" pitchFamily="34" charset="-122"/>
                <a:ea typeface="微软雅黑" panose="020B0503020204020204" pitchFamily="34" charset="-122"/>
              </a:rPr>
              <a:t>信号搜索策略和捕获</a:t>
            </a:r>
            <a:r>
              <a:rPr lang="zh-CN" altLang="en-US" sz="1800" b="1">
                <a:solidFill>
                  <a:srgbClr val="FF0000"/>
                </a:solidFill>
                <a:latin typeface="微软雅黑" panose="020B0503020204020204" pitchFamily="34" charset="-122"/>
                <a:ea typeface="微软雅黑" panose="020B0503020204020204" pitchFamily="34" charset="-122"/>
              </a:rPr>
              <a:t>算法</a:t>
            </a:r>
            <a:endParaRPr lang="zh-CN" altLang="en-US" sz="1800" b="1">
              <a:solidFill>
                <a:srgbClr val="FF0000"/>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12"/>
            </p:custDataLst>
          </p:nvPr>
        </p:nvSpPr>
        <p:spPr>
          <a:xfrm>
            <a:off x="5513070" y="2585085"/>
            <a:ext cx="2195830" cy="803910"/>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基于频率和码相位域的搜索策略</a:t>
            </a:r>
            <a:endParaRPr lang="zh-CN" altLang="en-US" sz="1600" b="1">
              <a:latin typeface="微软雅黑" panose="020B0503020204020204" pitchFamily="34" charset="-122"/>
              <a:ea typeface="微软雅黑" panose="020B0503020204020204" pitchFamily="34" charset="-122"/>
            </a:endParaRPr>
          </a:p>
        </p:txBody>
      </p:sp>
      <p:sp>
        <p:nvSpPr>
          <p:cNvPr id="7" name="圆角矩形 6"/>
          <p:cNvSpPr/>
          <p:nvPr>
            <p:custDataLst>
              <p:tags r:id="rId13"/>
            </p:custDataLst>
          </p:nvPr>
        </p:nvSpPr>
        <p:spPr>
          <a:xfrm>
            <a:off x="6294755" y="3774440"/>
            <a:ext cx="3198495" cy="72072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确定信号搜索起点、步长和顺序</a:t>
            </a:r>
            <a:endParaRPr lang="zh-CN" altLang="en-US" sz="1600" b="1">
              <a:latin typeface="微软雅黑" panose="020B0503020204020204" pitchFamily="34" charset="-122"/>
              <a:ea typeface="微软雅黑" panose="020B0503020204020204" pitchFamily="34" charset="-122"/>
            </a:endParaRPr>
          </a:p>
        </p:txBody>
      </p:sp>
      <p:sp>
        <p:nvSpPr>
          <p:cNvPr id="18" name="圆角矩形 17"/>
          <p:cNvSpPr/>
          <p:nvPr>
            <p:custDataLst>
              <p:tags r:id="rId14"/>
            </p:custDataLst>
          </p:nvPr>
        </p:nvSpPr>
        <p:spPr>
          <a:xfrm>
            <a:off x="6270625" y="4808220"/>
            <a:ext cx="3198495" cy="720725"/>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相干积分和非相干积分最佳</a:t>
            </a:r>
            <a:r>
              <a:rPr lang="zh-CN" altLang="en-US" sz="1600" b="1">
                <a:latin typeface="微软雅黑" panose="020B0503020204020204" pitchFamily="34" charset="-122"/>
                <a:ea typeface="微软雅黑" panose="020B0503020204020204" pitchFamily="34" charset="-122"/>
              </a:rPr>
              <a:t>配比</a:t>
            </a:r>
            <a:endParaRPr lang="zh-CN" altLang="en-US" sz="1600" b="1">
              <a:latin typeface="微软雅黑" panose="020B0503020204020204" pitchFamily="34" charset="-122"/>
              <a:ea typeface="微软雅黑" panose="020B0503020204020204" pitchFamily="34" charset="-122"/>
            </a:endParaRPr>
          </a:p>
        </p:txBody>
      </p:sp>
      <p:cxnSp>
        <p:nvCxnSpPr>
          <p:cNvPr id="20" name="肘形连接符 19"/>
          <p:cNvCxnSpPr>
            <a:stCxn id="12" idx="3"/>
            <a:endCxn id="13" idx="1"/>
          </p:cNvCxnSpPr>
          <p:nvPr>
            <p:custDataLst>
              <p:tags r:id="rId15"/>
            </p:custDataLst>
          </p:nvPr>
        </p:nvCxnSpPr>
        <p:spPr>
          <a:xfrm flipV="1">
            <a:off x="3859530" y="3957320"/>
            <a:ext cx="1152525" cy="1196975"/>
          </a:xfrm>
          <a:prstGeom prst="bentConnector3">
            <a:avLst>
              <a:gd name="adj1" fmla="val 50028"/>
            </a:avLst>
          </a:prstGeom>
          <a:ln w="38100">
            <a:solidFill>
              <a:srgbClr val="1BA1E2"/>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5" idx="2"/>
            <a:endCxn id="7" idx="0"/>
          </p:cNvCxnSpPr>
          <p:nvPr>
            <p:custDataLst>
              <p:tags r:id="rId16"/>
            </p:custDataLst>
          </p:nvPr>
        </p:nvCxnSpPr>
        <p:spPr>
          <a:xfrm rot="5400000" flipV="1">
            <a:off x="7059930" y="2939415"/>
            <a:ext cx="385445" cy="1283335"/>
          </a:xfrm>
          <a:prstGeom prst="bentConnector3">
            <a:avLst>
              <a:gd name="adj1" fmla="val 5008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custDataLst>
              <p:tags r:id="rId17"/>
            </p:custDataLst>
          </p:nvPr>
        </p:nvCxnSpPr>
        <p:spPr>
          <a:xfrm rot="5400000">
            <a:off x="8474710" y="2828925"/>
            <a:ext cx="165100" cy="1325245"/>
          </a:xfrm>
          <a:prstGeom prst="bentConnector2">
            <a:avLst/>
          </a:prstGeom>
          <a:ln w="22225"/>
        </p:spPr>
        <p:style>
          <a:lnRef idx="1">
            <a:schemeClr val="accent1"/>
          </a:lnRef>
          <a:fillRef idx="0">
            <a:schemeClr val="accent1"/>
          </a:fillRef>
          <a:effectRef idx="0">
            <a:schemeClr val="accent1"/>
          </a:effectRef>
          <a:fontRef idx="minor">
            <a:schemeClr val="tx1"/>
          </a:fontRef>
        </p:style>
      </p:cxnSp>
      <p:sp>
        <p:nvSpPr>
          <p:cNvPr id="6" name="圆角矩形 5"/>
          <p:cNvSpPr/>
          <p:nvPr>
            <p:custDataLst>
              <p:tags r:id="rId18"/>
            </p:custDataLst>
          </p:nvPr>
        </p:nvSpPr>
        <p:spPr>
          <a:xfrm>
            <a:off x="7992110" y="2590800"/>
            <a:ext cx="2413000" cy="824230"/>
          </a:xfrm>
          <a:prstGeom prst="roundRect">
            <a:avLst/>
          </a:prstGeom>
          <a:solidFill>
            <a:srgbClr val="D5E8D4"/>
          </a:solidFill>
          <a:ln w="12700" cmpd="sng">
            <a:solidFill>
              <a:schemeClr val="accent1">
                <a:shade val="50000"/>
              </a:schemeClr>
            </a:solidFill>
            <a:prstDash val="dash"/>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latin typeface="微软雅黑" panose="020B0503020204020204" pitchFamily="34" charset="-122"/>
                <a:ea typeface="微软雅黑" panose="020B0503020204020204" pitchFamily="34" charset="-122"/>
              </a:rPr>
              <a:t>基于时空域的搜索策略</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3" name="AutoShape 51"/>
          <p:cNvSpPr/>
          <p:nvPr>
            <p:custDataLst>
              <p:tags r:id="rId2"/>
            </p:custDataLst>
          </p:nvPr>
        </p:nvSpPr>
        <p:spPr>
          <a:xfrm>
            <a:off x="3905250" y="1738948"/>
            <a:ext cx="5184775"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eaLnBrk="0" hangingPunct="0"/>
            <a:r>
              <a:rPr lang="zh-CN" altLang="en-US" sz="2400" b="1" dirty="0">
                <a:solidFill>
                  <a:srgbClr val="FF0000"/>
                </a:solidFill>
                <a:latin typeface="微软雅黑" panose="020B0503020204020204" pitchFamily="34" charset="-122"/>
                <a:ea typeface="微软雅黑" panose="020B0503020204020204" pitchFamily="34" charset="-122"/>
              </a:rPr>
              <a:t>一、选题背景与意义</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22534" name="Group 60"/>
          <p:cNvGrpSpPr/>
          <p:nvPr/>
        </p:nvGrpSpPr>
        <p:grpSpPr>
          <a:xfrm>
            <a:off x="3402013" y="1814513"/>
            <a:ext cx="403225" cy="381000"/>
            <a:chOff x="2078" y="1680"/>
            <a:chExt cx="1615" cy="1615"/>
          </a:xfrm>
        </p:grpSpPr>
        <p:sp>
          <p:nvSpPr>
            <p:cNvPr id="22535" name="Oval 61"/>
            <p:cNvSpPr/>
            <p:nvPr>
              <p:custDataLst>
                <p:tags r:id="rId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36" name="Oval 62"/>
            <p:cNvSpPr/>
            <p:nvPr>
              <p:custDataLst>
                <p:tags r:id="rId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11" name="Oval 63"/>
            <p:cNvSpPr>
              <a:spLocks noChangeArrowheads="1"/>
            </p:cNvSpPr>
            <p:nvPr>
              <p:custDataLst>
                <p:tags r:id="rId5"/>
              </p:custDataLst>
            </p:nvPr>
          </p:nvSpPr>
          <p:spPr bwMode="gray">
            <a:xfrm>
              <a:off x="2256" y="1855"/>
              <a:ext cx="1259"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Oval 64"/>
            <p:cNvSpPr/>
            <p:nvPr>
              <p:custDataLst>
                <p:tags r:id="rId6"/>
              </p:custDataLst>
            </p:nvPr>
          </p:nvSpPr>
          <p:spPr>
            <a:xfrm>
              <a:off x="2256" y="1855"/>
              <a:ext cx="1259" cy="1265"/>
            </a:xfrm>
            <a:prstGeom prst="ellipse">
              <a:avLst/>
            </a:prstGeom>
            <a:gradFill rotWithShape="1">
              <a:gsLst>
                <a:gs pos="0">
                  <a:schemeClr val="accent1">
                    <a:lumMod val="60000"/>
                    <a:lumOff val="40000"/>
                  </a:schemeClr>
                </a:gs>
                <a:gs pos="100000">
                  <a:schemeClr val="accent1">
                    <a:lumMod val="75000"/>
                  </a:schemeClr>
                </a:gs>
              </a:gsLst>
              <a:lin ang="27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Oval 65"/>
            <p:cNvSpPr>
              <a:spLocks noChangeArrowheads="1"/>
            </p:cNvSpPr>
            <p:nvPr>
              <p:custDataLst>
                <p:tags r:id="rId7"/>
              </p:custDataLst>
            </p:nvPr>
          </p:nvSpPr>
          <p:spPr bwMode="gray">
            <a:xfrm>
              <a:off x="2332"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0" name="Oval 66"/>
            <p:cNvSpPr/>
            <p:nvPr>
              <p:custDataLst>
                <p:tags r:id="rId8"/>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sp>
        <p:nvSpPr>
          <p:cNvPr id="4" name="文本框 3"/>
          <p:cNvSpPr txBox="1"/>
          <p:nvPr>
            <p:custDataLst>
              <p:tags r:id="rId9"/>
            </p:custDataLst>
          </p:nvPr>
        </p:nvSpPr>
        <p:spPr>
          <a:xfrm>
            <a:off x="4038600" y="2759710"/>
            <a:ext cx="4627880" cy="1654175"/>
          </a:xfrm>
          <a:prstGeom prst="rect">
            <a:avLst/>
          </a:prstGeom>
          <a:noFill/>
        </p:spPr>
        <p:txBody>
          <a:bodyPr wrap="square" rtlCol="0">
            <a:noAutofit/>
          </a:bodyPr>
          <a:p>
            <a:pPr marL="285750" indent="-285750">
              <a:lnSpc>
                <a:spcPct val="15000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高轨航天器自主定位需求增加</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高轨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GNSS</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应用的难点</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惯导辅助高轨信号捕获的优势</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标题 1"/>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高轨航天器自主定位需求</a:t>
            </a:r>
            <a:r>
              <a:rPr lang="zh-CN" altLang="en-US" kern="1200" dirty="0">
                <a:latin typeface="微软雅黑" panose="020B0503020204020204" pitchFamily="34" charset="-122"/>
                <a:ea typeface="微软雅黑" panose="020B0503020204020204" pitchFamily="34" charset="-122"/>
                <a:cs typeface="+mj-cs"/>
              </a:rPr>
              <a:t>增加</a:t>
            </a:r>
            <a:endParaRPr lang="zh-CN" altLang="en-US" kern="1200" dirty="0">
              <a:latin typeface="微软雅黑" panose="020B0503020204020204" pitchFamily="34" charset="-122"/>
              <a:ea typeface="微软雅黑" panose="020B0503020204020204" pitchFamily="34" charset="-122"/>
              <a:cs typeface="+mj-cs"/>
            </a:endParaRPr>
          </a:p>
        </p:txBody>
      </p:sp>
      <p:pic>
        <p:nvPicPr>
          <p:cNvPr id="4" name="图片 3"/>
          <p:cNvPicPr>
            <a:picLocks noChangeAspect="1"/>
          </p:cNvPicPr>
          <p:nvPr>
            <p:custDataLst>
              <p:tags r:id="rId1"/>
            </p:custDataLst>
          </p:nvPr>
        </p:nvPicPr>
        <p:blipFill>
          <a:blip r:embed="rId2"/>
          <a:stretch>
            <a:fillRect/>
          </a:stretch>
        </p:blipFill>
        <p:spPr>
          <a:xfrm>
            <a:off x="1371484" y="1833304"/>
            <a:ext cx="2884170" cy="2056130"/>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custDataLst>
              <p:tags r:id="rId3"/>
            </p:custDataLst>
          </p:nvPr>
        </p:nvPicPr>
        <p:blipFill>
          <a:blip r:embed="rId4"/>
          <a:srcRect l="2051" t="5179" r="2496" b="5055"/>
          <a:stretch>
            <a:fillRect/>
          </a:stretch>
        </p:blipFill>
        <p:spPr>
          <a:xfrm>
            <a:off x="4800600" y="1833245"/>
            <a:ext cx="2895600" cy="2055495"/>
          </a:xfrm>
          <a:prstGeom prst="rect">
            <a:avLst/>
          </a:prstGeom>
          <a:effectLst>
            <a:outerShdw blurRad="50800" dist="38100" dir="2700000" algn="tl" rotWithShape="0">
              <a:prstClr val="black">
                <a:alpha val="40000"/>
              </a:prstClr>
            </a:outerShdw>
          </a:effectLst>
        </p:spPr>
      </p:pic>
      <p:sp>
        <p:nvSpPr>
          <p:cNvPr id="6152" name="TextBox 6"/>
          <p:cNvSpPr txBox="1"/>
          <p:nvPr>
            <p:custDataLst>
              <p:tags r:id="rId5"/>
            </p:custDataLst>
          </p:nvPr>
        </p:nvSpPr>
        <p:spPr>
          <a:xfrm>
            <a:off x="1371600" y="4418965"/>
            <a:ext cx="9894570" cy="1599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1800" b="1" dirty="0">
                <a:solidFill>
                  <a:srgbClr val="00B0F0"/>
                </a:solidFill>
                <a:latin typeface="Times New Roman" panose="02020603050405020304" pitchFamily="18" charset="0"/>
                <a:ea typeface="黑体" panose="02010609060101010101" pitchFamily="49" charset="-122"/>
              </a:rPr>
              <a:t>■ </a:t>
            </a:r>
            <a:r>
              <a:rPr sz="2000" dirty="0">
                <a:latin typeface="Times New Roman" panose="02020603050405020304" pitchFamily="18" charset="0"/>
                <a:ea typeface="黑体" panose="02010609060101010101" pitchFamily="49" charset="-122"/>
              </a:rPr>
              <a:t>高轨航天器，在卫星通信、气象探测、未知天体和环境探测等领域有着重要用途。</a:t>
            </a:r>
            <a:endParaRPr sz="2000" dirty="0">
              <a:latin typeface="Times New Roman" panose="02020603050405020304" pitchFamily="18" charset="0"/>
              <a:ea typeface="黑体" panose="02010609060101010101" pitchFamily="49" charset="-122"/>
            </a:endParaRPr>
          </a:p>
          <a:p>
            <a:pPr marL="0" lvl="0" indent="0">
              <a:spcBef>
                <a:spcPct val="0"/>
              </a:spcBef>
              <a:buNone/>
            </a:pPr>
            <a:endParaRPr lang="en-US" altLang="zh-CN" sz="1800" dirty="0">
              <a:latin typeface="Times New Roman" panose="02020603050405020304" pitchFamily="18" charset="0"/>
            </a:endParaRPr>
          </a:p>
          <a:p>
            <a:pPr marL="0" lvl="0" indent="0">
              <a:lnSpc>
                <a:spcPct val="150000"/>
              </a:lnSpc>
              <a:spcBef>
                <a:spcPct val="0"/>
              </a:spcBef>
              <a:buNone/>
            </a:pPr>
            <a:r>
              <a:rPr lang="zh-CN" altLang="en-US" sz="1800" b="1" dirty="0">
                <a:solidFill>
                  <a:srgbClr val="00B0F0"/>
                </a:solidFill>
                <a:latin typeface="Times New Roman" panose="02020603050405020304" pitchFamily="18" charset="0"/>
                <a:ea typeface="黑体" panose="02010609060101010101" pitchFamily="49" charset="-122"/>
              </a:rPr>
              <a:t>■ </a:t>
            </a:r>
            <a:r>
              <a:rPr lang="zh-CN" altLang="en-US" sz="2000" dirty="0">
                <a:solidFill>
                  <a:schemeClr val="tx1"/>
                </a:solidFill>
                <a:latin typeface="Times New Roman" panose="02020603050405020304" pitchFamily="18" charset="0"/>
                <a:ea typeface="黑体" panose="02010609060101010101" pitchFamily="49" charset="-122"/>
              </a:rPr>
              <a:t>随着高轨航天器种类和数量日益增多，高轨航天器对高精度定轨需求逐步提高，人们</a:t>
            </a:r>
            <a:r>
              <a:rPr lang="en-US" altLang="zh-CN" sz="2000" dirty="0">
                <a:solidFill>
                  <a:schemeClr val="tx1"/>
                </a:solidFill>
                <a:latin typeface="Times New Roman" panose="02020603050405020304" pitchFamily="18" charset="0"/>
                <a:ea typeface="黑体" panose="02010609060101010101" pitchFamily="49" charset="-122"/>
              </a:rPr>
              <a:t>   </a:t>
            </a:r>
            <a:r>
              <a:rPr lang="zh-CN" altLang="en-US" sz="2000" dirty="0">
                <a:solidFill>
                  <a:schemeClr val="tx1"/>
                </a:solidFill>
                <a:latin typeface="Times New Roman" panose="02020603050405020304" pitchFamily="18" charset="0"/>
                <a:ea typeface="黑体" panose="02010609060101010101" pitchFamily="49" charset="-122"/>
              </a:rPr>
              <a:t>对高轨航天器实现自主定位的需求</a:t>
            </a:r>
            <a:r>
              <a:rPr lang="zh-CN" altLang="en-US" sz="2000" dirty="0">
                <a:solidFill>
                  <a:schemeClr val="tx1"/>
                </a:solidFill>
                <a:latin typeface="Times New Roman" panose="02020603050405020304" pitchFamily="18" charset="0"/>
                <a:ea typeface="黑体" panose="02010609060101010101" pitchFamily="49" charset="-122"/>
              </a:rPr>
              <a:t>也逐渐</a:t>
            </a:r>
            <a:r>
              <a:rPr lang="zh-CN" altLang="en-US" sz="2000" dirty="0">
                <a:solidFill>
                  <a:schemeClr val="tx1"/>
                </a:solidFill>
                <a:latin typeface="Times New Roman" panose="02020603050405020304" pitchFamily="18" charset="0"/>
                <a:ea typeface="黑体" panose="02010609060101010101" pitchFamily="49" charset="-122"/>
              </a:rPr>
              <a:t>增加。</a:t>
            </a:r>
            <a:endParaRPr lang="zh-CN" altLang="en-US" sz="2000" dirty="0">
              <a:solidFill>
                <a:schemeClr val="tx1"/>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custDataLst>
              <p:tags r:id="rId6"/>
            </p:custDataLst>
          </p:nvPr>
        </p:nvPicPr>
        <p:blipFill>
          <a:blip r:embed="rId7"/>
          <a:stretch>
            <a:fillRect/>
          </a:stretch>
        </p:blipFill>
        <p:spPr>
          <a:xfrm>
            <a:off x="8276590" y="1830070"/>
            <a:ext cx="2771775" cy="207137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标题 5"/>
          <p:cNvSpPr>
            <a:spLocks noGrp="1"/>
          </p:cNvSpPr>
          <p:nvPr>
            <p:ph type="title"/>
          </p:nvPr>
        </p:nvSpPr>
        <p:spPr>
          <a:xfrm>
            <a:off x="1676400" y="457200"/>
            <a:ext cx="9220200" cy="681038"/>
          </a:xfrm>
        </p:spPr>
        <p:txBody>
          <a:bodyPr vert="horz" wrap="square" lIns="91440" tIns="45720" rIns="91440" bIns="45720" anchor="ctr" anchorCtr="0"/>
          <a:p>
            <a:pPr>
              <a:buNone/>
            </a:pPr>
            <a:r>
              <a:rPr lang="en-US" altLang="zh-CN" kern="1200" dirty="0">
                <a:latin typeface="微软雅黑" panose="020B0503020204020204" pitchFamily="34" charset="-122"/>
                <a:ea typeface="微软雅黑" panose="020B0503020204020204" pitchFamily="34" charset="-122"/>
                <a:cs typeface="+mj-cs"/>
              </a:rPr>
              <a:t>GNSS</a:t>
            </a:r>
            <a:r>
              <a:rPr lang="zh-CN" altLang="en-US" kern="1200" dirty="0">
                <a:latin typeface="微软雅黑" panose="020B0503020204020204" pitchFamily="34" charset="-122"/>
                <a:ea typeface="微软雅黑" panose="020B0503020204020204" pitchFamily="34" charset="-122"/>
                <a:cs typeface="+mj-cs"/>
              </a:rPr>
              <a:t>在高轨应用的</a:t>
            </a:r>
            <a:r>
              <a:rPr lang="zh-CN" altLang="en-US" kern="1200" dirty="0">
                <a:latin typeface="微软雅黑" panose="020B0503020204020204" pitchFamily="34" charset="-122"/>
                <a:ea typeface="微软雅黑" panose="020B0503020204020204" pitchFamily="34" charset="-122"/>
                <a:cs typeface="+mj-cs"/>
              </a:rPr>
              <a:t>难点</a:t>
            </a:r>
            <a:endParaRPr lang="zh-CN" altLang="en-US" kern="1200" dirty="0">
              <a:latin typeface="微软雅黑" panose="020B0503020204020204" pitchFamily="34" charset="-122"/>
              <a:ea typeface="微软雅黑" panose="020B0503020204020204" pitchFamily="34" charset="-122"/>
              <a:cs typeface="+mj-cs"/>
            </a:endParaRPr>
          </a:p>
        </p:txBody>
      </p:sp>
      <p:sp>
        <p:nvSpPr>
          <p:cNvPr id="24578" name="文本框 2"/>
          <p:cNvSpPr txBox="1"/>
          <p:nvPr>
            <p:custDataLst>
              <p:tags r:id="rId1"/>
            </p:custDataLst>
          </p:nvPr>
        </p:nvSpPr>
        <p:spPr>
          <a:xfrm>
            <a:off x="760730" y="1447800"/>
            <a:ext cx="10972800" cy="1014730"/>
          </a:xfrm>
          <a:prstGeom prst="rect">
            <a:avLst/>
          </a:prstGeom>
          <a:noFill/>
          <a:ln w="9525">
            <a:noFill/>
          </a:ln>
        </p:spPr>
        <p:txBody>
          <a:bodyPr anchor="t" anchorCtr="0">
            <a:spAutoFit/>
          </a:bodyPr>
          <a:p>
            <a:pPr indent="457200" eaLnBrk="0" hangingPunct="0">
              <a:lnSpc>
                <a:spcPct val="150000"/>
              </a:lnSpc>
              <a:buFontTx/>
            </a:pPr>
            <a:r>
              <a:rPr lang="en-US" altLang="zh-CN" sz="2000" dirty="0">
                <a:latin typeface="微软雅黑" panose="020B0503020204020204" pitchFamily="34" charset="-122"/>
                <a:ea typeface="微软雅黑" panose="020B0503020204020204" pitchFamily="34" charset="-122"/>
              </a:rPr>
              <a:t>GNSS</a:t>
            </a:r>
            <a:r>
              <a:rPr sz="2000" dirty="0">
                <a:latin typeface="微软雅黑" panose="020B0503020204020204" pitchFamily="34" charset="-122"/>
                <a:ea typeface="微软雅黑" panose="020B0503020204020204" pitchFamily="34" charset="-122"/>
              </a:rPr>
              <a:t>能提实时、连续、高精度的位置、速度和时间信息，已广泛应用于陆、海、空和低轨(Low Earth Orbit, LEO)航天器</a:t>
            </a:r>
            <a:r>
              <a:rPr lang="zh-CN" altLang="en-US" sz="2000" dirty="0">
                <a:latin typeface="微软雅黑" panose="020B0503020204020204" pitchFamily="34" charset="-122"/>
                <a:ea typeface="微软雅黑" panose="020B0503020204020204" pitchFamily="34" charset="-122"/>
              </a:rPr>
              <a:t>。而在高轨空间</a:t>
            </a:r>
            <a:r>
              <a:rPr lang="en-US" altLang="zh-CN" sz="2000" dirty="0">
                <a:latin typeface="微软雅黑" panose="020B0503020204020204" pitchFamily="34" charset="-122"/>
                <a:ea typeface="微软雅黑" panose="020B0503020204020204" pitchFamily="34" charset="-122"/>
              </a:rPr>
              <a:t>GNSS</a:t>
            </a:r>
            <a:r>
              <a:rPr lang="zh-CN" altLang="en-US" sz="2000" dirty="0">
                <a:latin typeface="微软雅黑" panose="020B0503020204020204" pitchFamily="34" charset="-122"/>
                <a:ea typeface="微软雅黑" panose="020B0503020204020204" pitchFamily="34" charset="-122"/>
              </a:rPr>
              <a:t>的应用较为</a:t>
            </a:r>
            <a:r>
              <a:rPr lang="zh-CN" altLang="en-US" sz="2000" dirty="0">
                <a:latin typeface="微软雅黑" panose="020B0503020204020204" pitchFamily="34" charset="-122"/>
                <a:ea typeface="微软雅黑" panose="020B0503020204020204" pitchFamily="34" charset="-122"/>
              </a:rPr>
              <a:t>困难。</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916940" y="2811145"/>
            <a:ext cx="2940685" cy="222504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custDataLst>
              <p:tags r:id="rId3"/>
            </p:custDataLst>
          </p:nvPr>
        </p:nvPicPr>
        <p:blipFill>
          <a:blip r:embed="rId4"/>
          <a:stretch>
            <a:fillRect/>
          </a:stretch>
        </p:blipFill>
        <p:spPr>
          <a:xfrm>
            <a:off x="8237220" y="2811145"/>
            <a:ext cx="3213100" cy="2212975"/>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custDataLst>
              <p:tags r:id="rId5"/>
            </p:custDataLst>
          </p:nvPr>
        </p:nvPicPr>
        <p:blipFill>
          <a:blip r:embed="rId6"/>
          <a:stretch>
            <a:fillRect/>
          </a:stretch>
        </p:blipFill>
        <p:spPr>
          <a:xfrm>
            <a:off x="4570095" y="2614295"/>
            <a:ext cx="3086100" cy="2565400"/>
          </a:xfrm>
          <a:prstGeom prst="rect">
            <a:avLst/>
          </a:prstGeom>
          <a:effectLst>
            <a:outerShdw blurRad="50800" dist="38100" dir="2700000" algn="tl" rotWithShape="0">
              <a:prstClr val="black">
                <a:alpha val="40000"/>
              </a:prstClr>
            </a:outerShdw>
          </a:effectLst>
        </p:spPr>
      </p:pic>
      <p:sp>
        <p:nvSpPr>
          <p:cNvPr id="7" name="标题 1"/>
          <p:cNvSpPr txBox="1"/>
          <p:nvPr>
            <p:custDataLst>
              <p:tags r:id="rId7"/>
            </p:custDataLst>
          </p:nvPr>
        </p:nvSpPr>
        <p:spPr>
          <a:xfrm>
            <a:off x="4669155" y="5486400"/>
            <a:ext cx="30930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sz="2000" dirty="0">
                <a:latin typeface="微软雅黑" panose="020B0503020204020204" pitchFamily="34" charset="-122"/>
                <a:ea typeface="微软雅黑" panose="020B0503020204020204" pitchFamily="34" charset="-122"/>
                <a:cs typeface="+mn-cs"/>
              </a:rPr>
              <a:t>导航信号受到地球遮挡</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8" name="标题 1"/>
          <p:cNvSpPr txBox="1"/>
          <p:nvPr>
            <p:custDataLst>
              <p:tags r:id="rId8"/>
            </p:custDataLst>
          </p:nvPr>
        </p:nvSpPr>
        <p:spPr>
          <a:xfrm>
            <a:off x="868045" y="5487035"/>
            <a:ext cx="332676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sz="2000" dirty="0">
                <a:latin typeface="微软雅黑" panose="020B0503020204020204" pitchFamily="34" charset="-122"/>
                <a:ea typeface="微软雅黑" panose="020B0503020204020204" pitchFamily="34" charset="-122"/>
                <a:cs typeface="+mn-cs"/>
              </a:rPr>
              <a:t>动态较高，换星速度快</a:t>
            </a:r>
            <a:endParaRPr sz="2000" dirty="0">
              <a:latin typeface="微软雅黑" panose="020B0503020204020204" pitchFamily="34" charset="-122"/>
              <a:ea typeface="微软雅黑" panose="020B0503020204020204" pitchFamily="34" charset="-122"/>
              <a:cs typeface="+mn-cs"/>
            </a:endParaRPr>
          </a:p>
        </p:txBody>
      </p:sp>
      <p:sp>
        <p:nvSpPr>
          <p:cNvPr id="9" name="标题 1"/>
          <p:cNvSpPr txBox="1"/>
          <p:nvPr>
            <p:custDataLst>
              <p:tags r:id="rId9"/>
            </p:custDataLst>
          </p:nvPr>
        </p:nvSpPr>
        <p:spPr>
          <a:xfrm>
            <a:off x="8458835" y="5260340"/>
            <a:ext cx="3021330" cy="8515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defRPr/>
            </a:pPr>
            <a:r>
              <a:rPr lang="zh-CN" altLang="en-US" sz="2000" b="1" dirty="0">
                <a:solidFill>
                  <a:srgbClr val="00B0F0"/>
                </a:solidFill>
                <a:latin typeface="Times New Roman" panose="02020603050405020304" pitchFamily="18" charset="0"/>
                <a:ea typeface="黑体" panose="02010609060101010101" pitchFamily="49" charset="-122"/>
                <a:sym typeface="+mn-ea"/>
              </a:rPr>
              <a:t>■</a:t>
            </a:r>
            <a:r>
              <a:rPr lang="en-US" altLang="zh-CN" sz="2000" b="1" dirty="0">
                <a:solidFill>
                  <a:srgbClr val="00B0F0"/>
                </a:solidFill>
                <a:latin typeface="Times New Roman" panose="02020603050405020304" pitchFamily="18" charset="0"/>
                <a:ea typeface="黑体" panose="02010609060101010101" pitchFamily="49" charset="-122"/>
                <a:sym typeface="+mn-ea"/>
              </a:rPr>
              <a:t> </a:t>
            </a:r>
            <a:r>
              <a:rPr sz="2000" dirty="0">
                <a:latin typeface="微软雅黑" panose="020B0503020204020204" pitchFamily="34" charset="-122"/>
                <a:ea typeface="微软雅黑" panose="020B0503020204020204" pitchFamily="34" charset="-122"/>
                <a:cs typeface="+mn-cs"/>
              </a:rPr>
              <a:t>信号传播距离长</a:t>
            </a:r>
            <a:r>
              <a:rPr lang="zh-CN" sz="2000" dirty="0">
                <a:latin typeface="微软雅黑" panose="020B0503020204020204" pitchFamily="34" charset="-122"/>
                <a:ea typeface="微软雅黑" panose="020B0503020204020204" pitchFamily="34" charset="-122"/>
                <a:cs typeface="+mn-cs"/>
              </a:rPr>
              <a:t>，</a:t>
            </a:r>
            <a:r>
              <a:rPr lang="zh-CN" sz="2000" dirty="0">
                <a:latin typeface="微软雅黑" panose="020B0503020204020204" pitchFamily="34" charset="-122"/>
                <a:ea typeface="微软雅黑" panose="020B0503020204020204" pitchFamily="34" charset="-122"/>
                <a:cs typeface="+mn-cs"/>
              </a:rPr>
              <a:t>信号弱，卫星几何分布</a:t>
            </a:r>
            <a:r>
              <a:rPr lang="zh-CN" sz="2000" dirty="0">
                <a:latin typeface="微软雅黑" panose="020B0503020204020204" pitchFamily="34" charset="-122"/>
                <a:ea typeface="微软雅黑" panose="020B0503020204020204" pitchFamily="34" charset="-122"/>
                <a:cs typeface="+mn-cs"/>
              </a:rPr>
              <a:t>差</a:t>
            </a:r>
            <a:endParaRPr lang="zh-CN" sz="2000"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4"/>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高轨</a:t>
            </a:r>
            <a:r>
              <a:rPr lang="en-US" altLang="zh-CN" kern="1200" dirty="0">
                <a:latin typeface="微软雅黑" panose="020B0503020204020204" pitchFamily="34" charset="-122"/>
                <a:ea typeface="微软雅黑" panose="020B0503020204020204" pitchFamily="34" charset="-122"/>
                <a:cs typeface="+mj-cs"/>
              </a:rPr>
              <a:t>GNSS</a:t>
            </a:r>
            <a:r>
              <a:rPr lang="zh-CN" altLang="en-US" kern="1200" dirty="0">
                <a:latin typeface="微软雅黑" panose="020B0503020204020204" pitchFamily="34" charset="-122"/>
                <a:ea typeface="微软雅黑" panose="020B0503020204020204" pitchFamily="34" charset="-122"/>
                <a:cs typeface="+mj-cs"/>
              </a:rPr>
              <a:t>信号捕获的</a:t>
            </a:r>
            <a:r>
              <a:rPr lang="zh-CN" altLang="en-US" kern="1200" dirty="0">
                <a:latin typeface="微软雅黑" panose="020B0503020204020204" pitchFamily="34" charset="-122"/>
                <a:ea typeface="微软雅黑" panose="020B0503020204020204" pitchFamily="34" charset="-122"/>
                <a:cs typeface="+mj-cs"/>
              </a:rPr>
              <a:t>难点</a:t>
            </a:r>
            <a:endParaRPr lang="zh-CN" altLang="en-US" kern="1200" dirty="0">
              <a:latin typeface="微软雅黑" panose="020B0503020204020204" pitchFamily="34" charset="-122"/>
              <a:ea typeface="微软雅黑" panose="020B0503020204020204" pitchFamily="34" charset="-122"/>
              <a:cs typeface="+mj-cs"/>
            </a:endParaRPr>
          </a:p>
        </p:txBody>
      </p:sp>
      <p:sp>
        <p:nvSpPr>
          <p:cNvPr id="16388" name="内容占位符 6"/>
          <p:cNvSpPr>
            <a:spLocks noGrp="1"/>
          </p:cNvSpPr>
          <p:nvPr>
            <p:ph sz="half" idx="2"/>
          </p:nvPr>
        </p:nvSpPr>
        <p:spPr>
          <a:xfrm>
            <a:off x="6630035" y="3887470"/>
            <a:ext cx="4580255" cy="307975"/>
          </a:xfrm>
        </p:spPr>
        <p:txBody>
          <a:bodyPr vert="horz" wrap="square" lIns="91440" tIns="45720" rIns="91440" bIns="45720" anchor="t" anchorCtr="0">
            <a:normAutofit fontScale="90000"/>
          </a:bodyPr>
          <a:p>
            <a:pPr marL="0" indent="0">
              <a:buClrTx/>
              <a:buSzTx/>
              <a:buNone/>
            </a:pPr>
            <a:r>
              <a:rPr lang="zh-CN" altLang="en-US" sz="1400" kern="1200" dirty="0">
                <a:latin typeface="微软雅黑" panose="020B0503020204020204" pitchFamily="34" charset="-122"/>
                <a:ea typeface="微软雅黑" panose="020B0503020204020204" pitchFamily="34" charset="-122"/>
                <a:cs typeface="+mn-cs"/>
              </a:rPr>
              <a:t>1ms相干积分的捕获结果(左)；5ms相干积分的捕获结果(右)</a:t>
            </a:r>
            <a:endParaRPr lang="zh-CN" altLang="en-US" sz="1400" kern="1200" dirty="0">
              <a:latin typeface="微软雅黑" panose="020B0503020204020204" pitchFamily="34" charset="-122"/>
              <a:ea typeface="微软雅黑" panose="020B0503020204020204" pitchFamily="34" charset="-122"/>
              <a:cs typeface="+mn-cs"/>
            </a:endParaRPr>
          </a:p>
        </p:txBody>
      </p:sp>
      <p:sp>
        <p:nvSpPr>
          <p:cNvPr id="16389" name="文本占位符 7"/>
          <p:cNvSpPr>
            <a:spLocks noGrp="1"/>
          </p:cNvSpPr>
          <p:nvPr>
            <p:ph type="body" idx="10"/>
          </p:nvPr>
        </p:nvSpPr>
        <p:spPr>
          <a:xfrm>
            <a:off x="609600" y="1447800"/>
            <a:ext cx="5501005" cy="533400"/>
          </a:xfrm>
        </p:spPr>
        <p:txBody>
          <a:bodyPr vert="horz" wrap="square" lIns="91440" tIns="45720" rIns="91440" bIns="45720" anchor="ctr" anchorCtr="0"/>
          <a:p>
            <a:r>
              <a:rPr lang="zh-CN" altLang="en-US" dirty="0">
                <a:solidFill>
                  <a:srgbClr val="00B0F0"/>
                </a:solidFill>
                <a:latin typeface="Times New Roman" panose="02020603050405020304" pitchFamily="18" charset="0"/>
                <a:ea typeface="黑体" panose="02010609060101010101" pitchFamily="49" charset="-122"/>
                <a:sym typeface="+mn-ea"/>
              </a:rPr>
              <a:t>■</a:t>
            </a:r>
            <a:r>
              <a:rPr lang="en-US" altLang="zh-CN" dirty="0">
                <a:solidFill>
                  <a:srgbClr val="00B0F0"/>
                </a:solidFill>
                <a:latin typeface="Times New Roman" panose="02020603050405020304" pitchFamily="18" charset="0"/>
                <a:ea typeface="黑体" panose="02010609060101010101" pitchFamily="49" charset="-122"/>
                <a:sym typeface="+mn-ea"/>
              </a:rPr>
              <a:t> </a:t>
            </a:r>
            <a:r>
              <a:rPr lang="en-US" altLang="zh-CN" sz="2000" dirty="0">
                <a:solidFill>
                  <a:schemeClr val="tx1"/>
                </a:solidFill>
                <a:sym typeface="+mn-ea"/>
              </a:rPr>
              <a:t>ESPLAB</a:t>
            </a:r>
            <a:r>
              <a:rPr lang="zh-CN" altLang="en-US" sz="2000" dirty="0">
                <a:solidFill>
                  <a:schemeClr val="tx1"/>
                </a:solidFill>
                <a:sym typeface="+mn-ea"/>
              </a:rPr>
              <a:t>地月接收机</a:t>
            </a:r>
            <a:r>
              <a:rPr lang="en-US" altLang="zh-CN" sz="2000" dirty="0">
                <a:solidFill>
                  <a:schemeClr val="tx1"/>
                </a:solidFill>
                <a:sym typeface="+mn-ea"/>
              </a:rPr>
              <a:t>WeakHEO</a:t>
            </a:r>
            <a:r>
              <a:rPr lang="zh-CN" altLang="en-US" sz="2000" dirty="0">
                <a:solidFill>
                  <a:schemeClr val="tx1"/>
                </a:solidFill>
                <a:sym typeface="+mn-ea"/>
              </a:rPr>
              <a:t>参数</a:t>
            </a:r>
            <a:r>
              <a:rPr lang="en-US" altLang="zh-CN" dirty="0">
                <a:solidFill>
                  <a:schemeClr val="tx1"/>
                </a:solidFill>
                <a:sym typeface="+mn-ea"/>
              </a:rPr>
              <a:t> </a:t>
            </a:r>
            <a:endParaRPr lang="en-US" altLang="zh-CN" kern="1200" dirty="0">
              <a:solidFill>
                <a:schemeClr val="tx1"/>
              </a:solidFill>
              <a:cs typeface="+mn-cs"/>
              <a:sym typeface="+mn-ea"/>
            </a:endParaRPr>
          </a:p>
        </p:txBody>
      </p:sp>
      <p:sp>
        <p:nvSpPr>
          <p:cNvPr id="16390" name="文本占位符 8"/>
          <p:cNvSpPr>
            <a:spLocks noGrp="1"/>
          </p:cNvSpPr>
          <p:nvPr>
            <p:ph type="body" idx="11"/>
          </p:nvPr>
        </p:nvSpPr>
        <p:spPr>
          <a:xfrm>
            <a:off x="6172200" y="1443038"/>
            <a:ext cx="5410200" cy="533400"/>
          </a:xfrm>
        </p:spPr>
        <p:txBody>
          <a:bodyPr vert="horz" wrap="square" lIns="91440" tIns="45720" rIns="91440" bIns="45720" anchor="ctr" anchorCtr="0"/>
          <a:p>
            <a:r>
              <a:rPr lang="zh-CN" altLang="en-US" sz="2000" dirty="0">
                <a:solidFill>
                  <a:srgbClr val="00B0F0"/>
                </a:solidFill>
                <a:latin typeface="Times New Roman" panose="02020603050405020304" pitchFamily="18" charset="0"/>
                <a:ea typeface="黑体" panose="02010609060101010101" pitchFamily="49" charset="-122"/>
                <a:sym typeface="+mn-ea"/>
              </a:rPr>
              <a:t>■</a:t>
            </a:r>
            <a:r>
              <a:rPr lang="en-US" altLang="zh-CN" sz="2000" dirty="0">
                <a:solidFill>
                  <a:srgbClr val="00B0F0"/>
                </a:solidFill>
                <a:latin typeface="Times New Roman" panose="02020603050405020304" pitchFamily="18" charset="0"/>
                <a:ea typeface="黑体" panose="02010609060101010101" pitchFamily="49" charset="-122"/>
                <a:sym typeface="+mn-ea"/>
              </a:rPr>
              <a:t> </a:t>
            </a:r>
            <a:r>
              <a:rPr lang="zh-CN" altLang="en-US" sz="2000" dirty="0">
                <a:solidFill>
                  <a:schemeClr val="tx1"/>
                </a:solidFill>
                <a:sym typeface="+mn-ea"/>
              </a:rPr>
              <a:t>高轨信号捕获的难点</a:t>
            </a:r>
            <a:endParaRPr lang="zh-CN" altLang="en-US" sz="2000" dirty="0">
              <a:solidFill>
                <a:schemeClr val="tx1"/>
              </a:solidFill>
              <a:sym typeface="+mn-ea"/>
            </a:endParaRPr>
          </a:p>
        </p:txBody>
      </p:sp>
      <p:graphicFrame>
        <p:nvGraphicFramePr>
          <p:cNvPr id="9" name="表格 8"/>
          <p:cNvGraphicFramePr>
            <a:graphicFrameLocks noGrp="1"/>
          </p:cNvGraphicFramePr>
          <p:nvPr>
            <p:custDataLst>
              <p:tags r:id="rId1"/>
            </p:custDataLst>
          </p:nvPr>
        </p:nvGraphicFramePr>
        <p:xfrm>
          <a:off x="760730" y="2029460"/>
          <a:ext cx="4564380" cy="4154170"/>
        </p:xfrm>
        <a:graphic>
          <a:graphicData uri="http://schemas.openxmlformats.org/drawingml/2006/table">
            <a:tbl>
              <a:tblPr firstRow="1" firstCol="1" bandRow="1">
                <a:tableStyleId>{5C22544A-7EE6-4342-B048-85BDC9FD1C3A}</a:tableStyleId>
              </a:tblPr>
              <a:tblGrid>
                <a:gridCol w="2513965"/>
                <a:gridCol w="2050415"/>
              </a:tblGrid>
              <a:tr h="351155">
                <a:tc>
                  <a:txBody>
                    <a:bodyPr/>
                    <a:p>
                      <a:pPr algn="ctr">
                        <a:lnSpc>
                          <a:spcPct val="150000"/>
                        </a:lnSpc>
                      </a:pPr>
                      <a:r>
                        <a:rPr lang="zh-CN" sz="1400" kern="100" dirty="0">
                          <a:effectLst/>
                        </a:rPr>
                        <a:t>特性参数</a:t>
                      </a:r>
                      <a:endParaRPr lang="zh-CN" sz="1400" kern="100" dirty="0">
                        <a:effectLst/>
                        <a:latin typeface="Times New Roman" panose="02020603050405020304" pitchFamily="18" charset="0"/>
                        <a:ea typeface="宋体" panose="02010600030101010101" pitchFamily="2" charset="-122"/>
                      </a:endParaRPr>
                    </a:p>
                  </a:txBody>
                  <a:tcPr marL="68596" marR="68596" marT="0" marB="0" anchor="ctr"/>
                </a:tc>
                <a:tc>
                  <a:txBody>
                    <a:bodyPr/>
                    <a:p>
                      <a:pPr algn="ctr">
                        <a:lnSpc>
                          <a:spcPct val="150000"/>
                        </a:lnSpc>
                      </a:pPr>
                      <a:r>
                        <a:rPr lang="zh-CN" altLang="en-US" sz="1400" kern="100" dirty="0">
                          <a:effectLst/>
                        </a:rPr>
                        <a:t>数值</a:t>
                      </a:r>
                      <a:endParaRPr lang="zh-CN" altLang="en-US" sz="1400" kern="100" dirty="0">
                        <a:effectLst/>
                      </a:endParaRPr>
                    </a:p>
                  </a:txBody>
                  <a:tcPr marL="68596" marR="68596" marT="0" marB="0" anchor="ctr"/>
                </a:tc>
              </a:tr>
              <a:tr h="350520">
                <a:tc>
                  <a:txBody>
                    <a:bodyPr/>
                    <a:p>
                      <a:pPr algn="ctr">
                        <a:lnSpc>
                          <a:spcPct val="150000"/>
                        </a:lnSpc>
                      </a:pPr>
                      <a:r>
                        <a:rPr lang="zh-CN" sz="1400" kern="100">
                          <a:effectLst/>
                        </a:rPr>
                        <a:t>灵敏度</a:t>
                      </a:r>
                      <a:endParaRPr lang="zh-CN" sz="1400" kern="100">
                        <a:effectLst/>
                      </a:endParaRPr>
                    </a:p>
                  </a:txBody>
                  <a:tcPr marL="68596" marR="68596" marT="0" marB="0" anchor="ctr"/>
                </a:tc>
                <a:tc>
                  <a:txBody>
                    <a:bodyPr/>
                    <a:p>
                      <a:pPr algn="ctr">
                        <a:lnSpc>
                          <a:spcPct val="150000"/>
                        </a:lnSpc>
                      </a:pPr>
                      <a:r>
                        <a:rPr lang="en-US" sz="1400" kern="100" dirty="0">
                          <a:effectLst/>
                          <a:latin typeface="Times New Roman" panose="02020603050405020304" pitchFamily="18" charset="0"/>
                          <a:cs typeface="Times New Roman" panose="02020603050405020304" pitchFamily="18" charset="0"/>
                        </a:rPr>
                        <a:t>15 dB-Hz</a:t>
                      </a:r>
                      <a:endParaRPr lang="en-US" sz="1400" kern="100" dirty="0">
                        <a:effectLst/>
                        <a:latin typeface="Times New Roman" panose="02020603050405020304" pitchFamily="18" charset="0"/>
                        <a:cs typeface="Times New Roman" panose="02020603050405020304" pitchFamily="18" charset="0"/>
                      </a:endParaRPr>
                    </a:p>
                  </a:txBody>
                  <a:tcPr marL="68596" marR="68596" marT="0" marB="0" anchor="ctr"/>
                </a:tc>
              </a:tr>
              <a:tr h="351155">
                <a:tc>
                  <a:txBody>
                    <a:bodyPr/>
                    <a:p>
                      <a:pPr algn="ctr">
                        <a:lnSpc>
                          <a:spcPct val="150000"/>
                        </a:lnSpc>
                      </a:pPr>
                      <a:r>
                        <a:rPr lang="zh-CN" sz="1400" kern="100" dirty="0">
                          <a:effectLst/>
                        </a:rPr>
                        <a:t>采样率</a:t>
                      </a:r>
                      <a:endParaRPr lang="zh-CN" altLang="en-US" sz="1400" kern="100" dirty="0">
                        <a:effectLst/>
                        <a:latin typeface="Times New Roman" panose="02020603050405020304" pitchFamily="18" charset="0"/>
                        <a:ea typeface="宋体" panose="02010600030101010101" pitchFamily="2" charset="-122"/>
                      </a:endParaRPr>
                    </a:p>
                  </a:txBody>
                  <a:tcPr marL="68596" marR="68596" marT="0" marB="0" anchor="ctr"/>
                </a:tc>
                <a:tc>
                  <a:txBody>
                    <a:bodyPr/>
                    <a:p>
                      <a:pPr algn="ctr">
                        <a:lnSpc>
                          <a:spcPct val="150000"/>
                        </a:lnSpc>
                      </a:pPr>
                      <a:r>
                        <a:rPr lang="en-US" sz="1400" kern="100" dirty="0">
                          <a:effectLst/>
                          <a:latin typeface="Times New Roman" panose="02020603050405020304" pitchFamily="18" charset="0"/>
                          <a:cs typeface="Times New Roman" panose="02020603050405020304" pitchFamily="18" charset="0"/>
                        </a:rPr>
                        <a:t>4.096 MHz</a:t>
                      </a:r>
                      <a:endParaRPr lang="en-US" sz="1400" kern="100" dirty="0">
                        <a:effectLst/>
                        <a:latin typeface="Times New Roman" panose="02020603050405020304" pitchFamily="18" charset="0"/>
                        <a:cs typeface="Times New Roman" panose="02020603050405020304" pitchFamily="18" charset="0"/>
                      </a:endParaRPr>
                    </a:p>
                  </a:txBody>
                  <a:tcPr marL="68596" marR="68596" marT="0" marB="0" anchor="ctr"/>
                </a:tc>
              </a:tr>
              <a:tr h="351155">
                <a:tc>
                  <a:txBody>
                    <a:bodyPr/>
                    <a:p>
                      <a:pPr algn="ctr">
                        <a:lnSpc>
                          <a:spcPct val="150000"/>
                        </a:lnSpc>
                      </a:pPr>
                      <a:r>
                        <a:rPr lang="zh-CN" sz="1400" kern="100">
                          <a:effectLst/>
                          <a:sym typeface="+mn-ea"/>
                        </a:rPr>
                        <a:t>相干积分时间</a:t>
                      </a:r>
                      <a:endParaRPr lang="zh-CN" sz="1400" kern="100" dirty="0">
                        <a:effectLst/>
                        <a:sym typeface="+mn-ea"/>
                      </a:endParaRPr>
                    </a:p>
                  </a:txBody>
                  <a:tcPr marL="68596" marR="68596" marT="0" marB="0" anchor="ctr"/>
                </a:tc>
                <a:tc>
                  <a:txBody>
                    <a:bodyPr/>
                    <a:p>
                      <a:pPr algn="ctr">
                        <a:lnSpc>
                          <a:spcPct val="150000"/>
                        </a:lnSpc>
                      </a:pPr>
                      <a:r>
                        <a:rPr lang="en-US" sz="1400" kern="100">
                          <a:effectLst/>
                          <a:latin typeface="Times New Roman" panose="02020603050405020304" pitchFamily="18" charset="0"/>
                          <a:cs typeface="Times New Roman" panose="02020603050405020304" pitchFamily="18" charset="0"/>
                        </a:rPr>
                        <a:t>20 ms</a:t>
                      </a:r>
                      <a:endParaRPr lang="en-US" sz="1400" kern="100">
                        <a:effectLst/>
                        <a:latin typeface="Times New Roman" panose="02020603050405020304" pitchFamily="18" charset="0"/>
                        <a:cs typeface="Times New Roman" panose="02020603050405020304" pitchFamily="18" charset="0"/>
                      </a:endParaRPr>
                    </a:p>
                  </a:txBody>
                  <a:tcPr marL="68596" marR="68596" marT="0" marB="0" anchor="ctr"/>
                </a:tc>
              </a:tr>
              <a:tr h="351155">
                <a:tc>
                  <a:txBody>
                    <a:bodyPr/>
                    <a:p>
                      <a:pPr algn="ctr">
                        <a:lnSpc>
                          <a:spcPct val="150000"/>
                        </a:lnSpc>
                      </a:pPr>
                      <a:r>
                        <a:rPr lang="zh-CN" sz="1400" kern="100">
                          <a:effectLst/>
                        </a:rPr>
                        <a:t>相干增益</a:t>
                      </a:r>
                      <a:endParaRPr lang="zh-CN" sz="1400" kern="100">
                        <a:effectLst/>
                      </a:endParaRPr>
                    </a:p>
                  </a:txBody>
                  <a:tcPr marL="68596" marR="68596" marT="0" marB="0" anchor="ctr"/>
                </a:tc>
                <a:tc>
                  <a:txBody>
                    <a:bodyPr/>
                    <a:p>
                      <a:pPr algn="ctr">
                        <a:lnSpc>
                          <a:spcPct val="150000"/>
                        </a:lnSpc>
                      </a:pPr>
                      <a:r>
                        <a:rPr lang="en-US" sz="1400" kern="100">
                          <a:effectLst/>
                          <a:latin typeface="Times New Roman" panose="02020603050405020304" pitchFamily="18" charset="0"/>
                          <a:cs typeface="Times New Roman" panose="02020603050405020304" pitchFamily="18" charset="0"/>
                        </a:rPr>
                        <a:t>46 dB</a:t>
                      </a:r>
                      <a:endParaRPr lang="en-US" sz="1400" kern="100">
                        <a:effectLst/>
                        <a:latin typeface="Times New Roman" panose="02020603050405020304" pitchFamily="18" charset="0"/>
                        <a:cs typeface="Times New Roman" panose="02020603050405020304" pitchFamily="18" charset="0"/>
                      </a:endParaRPr>
                    </a:p>
                  </a:txBody>
                  <a:tcPr marL="68596" marR="68596" marT="0" marB="0" anchor="ctr"/>
                </a:tc>
              </a:tr>
              <a:tr h="350520">
                <a:tc>
                  <a:txBody>
                    <a:bodyPr/>
                    <a:p>
                      <a:pPr algn="ctr">
                        <a:lnSpc>
                          <a:spcPct val="150000"/>
                        </a:lnSpc>
                      </a:pPr>
                      <a:r>
                        <a:rPr lang="zh-CN" sz="1400" kern="100">
                          <a:solidFill>
                            <a:srgbClr val="FFFF00"/>
                          </a:solidFill>
                          <a:effectLst/>
                        </a:rPr>
                        <a:t>频率搜索步长</a:t>
                      </a:r>
                      <a:endParaRPr lang="zh-CN" sz="1400" kern="100">
                        <a:solidFill>
                          <a:srgbClr val="FFFF00"/>
                        </a:solidFill>
                        <a:effectLst/>
                      </a:endParaRPr>
                    </a:p>
                  </a:txBody>
                  <a:tcPr marL="68596" marR="68596" marT="0" marB="0" anchor="ctr"/>
                </a:tc>
                <a:tc>
                  <a:txBody>
                    <a:bodyPr/>
                    <a:p>
                      <a:pPr algn="ctr">
                        <a:lnSpc>
                          <a:spcPct val="150000"/>
                        </a:lnSpc>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 Hz</a:t>
                      </a:r>
                      <a:endPar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6" marR="68596" marT="0" marB="0" anchor="ctr"/>
                </a:tc>
              </a:tr>
              <a:tr h="351155">
                <a:tc>
                  <a:txBody>
                    <a:bodyPr/>
                    <a:p>
                      <a:pPr algn="ctr">
                        <a:lnSpc>
                          <a:spcPct val="150000"/>
                        </a:lnSpc>
                        <a:buNone/>
                      </a:pPr>
                      <a:r>
                        <a:rPr lang="zh-CN" altLang="en-US" sz="1400" kern="100">
                          <a:effectLst/>
                        </a:rPr>
                        <a:t>码相位搜索步长</a:t>
                      </a:r>
                      <a:endParaRPr lang="zh-CN" altLang="en-US" sz="1400" kern="100">
                        <a:effectLst/>
                      </a:endParaRPr>
                    </a:p>
                  </a:txBody>
                  <a:tcPr marL="68596" marR="68596" marT="0" marB="0" anchor="ctr"/>
                </a:tc>
                <a:tc>
                  <a:txBody>
                    <a:bodyPr/>
                    <a:p>
                      <a:pPr algn="ctr">
                        <a:lnSpc>
                          <a:spcPct val="150000"/>
                        </a:lnSpc>
                        <a:buNone/>
                      </a:pP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0.25 chip</a:t>
                      </a:r>
                      <a:endPar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6" marR="68596" marT="0" marB="0" anchor="ctr"/>
                </a:tc>
              </a:tr>
              <a:tr h="351155">
                <a:tc>
                  <a:txBody>
                    <a:bodyPr/>
                    <a:p>
                      <a:pPr algn="ctr">
                        <a:lnSpc>
                          <a:spcPct val="150000"/>
                        </a:lnSpc>
                      </a:pPr>
                      <a:r>
                        <a:rPr lang="zh-CN" altLang="en-US" sz="1400" kern="100">
                          <a:effectLst/>
                          <a:latin typeface="Times New Roman" panose="02020603050405020304" pitchFamily="18" charset="0"/>
                          <a:ea typeface="宋体" panose="02010600030101010101" pitchFamily="2" charset="-122"/>
                        </a:rPr>
                        <a:t>非相干积分次数</a:t>
                      </a:r>
                      <a:endParaRPr lang="zh-CN" altLang="en-US" sz="1400" kern="100">
                        <a:effectLst/>
                        <a:latin typeface="Times New Roman" panose="02020603050405020304" pitchFamily="18" charset="0"/>
                        <a:ea typeface="宋体" panose="02010600030101010101" pitchFamily="2" charset="-122"/>
                      </a:endParaRPr>
                    </a:p>
                  </a:txBody>
                  <a:tcPr marL="68596" marR="68596" marT="0" marB="0" anchor="ctr"/>
                </a:tc>
                <a:tc>
                  <a:txBody>
                    <a:bodyPr/>
                    <a:p>
                      <a:pPr algn="ctr">
                        <a:lnSpc>
                          <a:spcPct val="150000"/>
                        </a:lnSpc>
                      </a:pPr>
                      <a:r>
                        <a:rPr lang="en-US" sz="1400" kern="100">
                          <a:effectLst/>
                          <a:latin typeface="Times New Roman" panose="02020603050405020304" pitchFamily="18" charset="0"/>
                          <a:cs typeface="Times New Roman" panose="02020603050405020304" pitchFamily="18" charset="0"/>
                        </a:rPr>
                        <a:t>475</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6" marR="68596" marT="0" marB="0" anchor="ctr"/>
                </a:tc>
              </a:tr>
              <a:tr h="350520">
                <a:tc>
                  <a:txBody>
                    <a:bodyPr/>
                    <a:p>
                      <a:pPr algn="ctr">
                        <a:lnSpc>
                          <a:spcPct val="150000"/>
                        </a:lnSpc>
                      </a:pPr>
                      <a:r>
                        <a:rPr lang="zh-CN" sz="1400" kern="100">
                          <a:effectLst/>
                        </a:rPr>
                        <a:t>非相干增益</a:t>
                      </a:r>
                      <a:endParaRPr lang="zh-CN" sz="1400" kern="100">
                        <a:effectLst/>
                      </a:endParaRPr>
                    </a:p>
                  </a:txBody>
                  <a:tcPr marL="68596" marR="68596" marT="0" marB="0" anchor="ctr"/>
                </a:tc>
                <a:tc>
                  <a:txBody>
                    <a:bodyPr/>
                    <a:p>
                      <a:pPr algn="ctr">
                        <a:lnSpc>
                          <a:spcPct val="150000"/>
                        </a:lnSpc>
                      </a:pPr>
                      <a:r>
                        <a:rPr lang="en-US" sz="1400" kern="100">
                          <a:effectLst/>
                          <a:latin typeface="Times New Roman" panose="02020603050405020304" pitchFamily="18" charset="0"/>
                          <a:cs typeface="Times New Roman" panose="02020603050405020304" pitchFamily="18" charset="0"/>
                        </a:rPr>
                        <a:t>26.77 dB</a:t>
                      </a:r>
                      <a:endParaRPr lang="en-US" sz="1400" kern="100">
                        <a:effectLst/>
                        <a:latin typeface="Times New Roman" panose="02020603050405020304" pitchFamily="18" charset="0"/>
                        <a:cs typeface="Times New Roman" panose="02020603050405020304" pitchFamily="18" charset="0"/>
                      </a:endParaRPr>
                    </a:p>
                  </a:txBody>
                  <a:tcPr marL="68596" marR="68596" marT="0" marB="0" anchor="ctr"/>
                </a:tc>
              </a:tr>
              <a:tr h="351155">
                <a:tc>
                  <a:txBody>
                    <a:bodyPr/>
                    <a:p>
                      <a:pPr algn="ctr">
                        <a:lnSpc>
                          <a:spcPct val="150000"/>
                        </a:lnSpc>
                      </a:pPr>
                      <a:r>
                        <a:rPr lang="zh-CN" sz="1400" kern="100">
                          <a:effectLst/>
                        </a:rPr>
                        <a:t>总积分时间</a:t>
                      </a:r>
                      <a:endParaRPr lang="zh-CN" sz="1400" kern="100">
                        <a:effectLst/>
                      </a:endParaRPr>
                    </a:p>
                  </a:txBody>
                  <a:tcPr marL="68596" marR="68596" marT="0" marB="0" anchor="ctr"/>
                </a:tc>
                <a:tc>
                  <a:txBody>
                    <a:bodyPr/>
                    <a:p>
                      <a:pPr algn="ctr">
                        <a:lnSpc>
                          <a:spcPct val="150000"/>
                        </a:lnSpc>
                      </a:pPr>
                      <a:r>
                        <a:rPr lang="en-US" sz="1400" kern="100">
                          <a:effectLst/>
                          <a:latin typeface="Times New Roman" panose="02020603050405020304" pitchFamily="18" charset="0"/>
                          <a:cs typeface="Times New Roman" panose="02020603050405020304" pitchFamily="18" charset="0"/>
                        </a:rPr>
                        <a:t>9.5 s</a:t>
                      </a:r>
                      <a:endParaRPr lang="en-US" sz="1400" kern="100">
                        <a:effectLst/>
                        <a:latin typeface="Times New Roman" panose="02020603050405020304" pitchFamily="18" charset="0"/>
                        <a:cs typeface="Times New Roman" panose="02020603050405020304" pitchFamily="18" charset="0"/>
                      </a:endParaRPr>
                    </a:p>
                  </a:txBody>
                  <a:tcPr marL="68596" marR="68596" marT="0" marB="0" anchor="ctr"/>
                </a:tc>
              </a:tr>
              <a:tr h="644525">
                <a:tc>
                  <a:txBody>
                    <a:bodyPr/>
                    <a:p>
                      <a:pPr algn="ctr">
                        <a:lnSpc>
                          <a:spcPct val="150000"/>
                        </a:lnSpc>
                      </a:pPr>
                      <a:r>
                        <a:rPr lang="zh-CN" sz="1400" kern="100" dirty="0">
                          <a:solidFill>
                            <a:srgbClr val="FFFF00"/>
                          </a:solidFill>
                          <a:effectLst/>
                        </a:rPr>
                        <a:t>最大可容忍多普勒变化率</a:t>
                      </a:r>
                      <a:endParaRPr lang="zh-CN" sz="1400" kern="100" dirty="0">
                        <a:solidFill>
                          <a:srgbClr val="FFFF00"/>
                        </a:solidFill>
                        <a:effectLst/>
                      </a:endParaRPr>
                    </a:p>
                  </a:txBody>
                  <a:tcPr marL="68596" marR="68596" marT="0" marB="0" anchor="ctr"/>
                </a:tc>
                <a:tc>
                  <a:txBody>
                    <a:bodyPr/>
                    <a:p>
                      <a:pPr algn="ctr">
                        <a:lnSpc>
                          <a:spcPct val="150000"/>
                        </a:lnSpc>
                      </a:pPr>
                      <a:r>
                        <a:rPr lang="en-US" sz="1400" kern="100" dirty="0">
                          <a:effectLst/>
                          <a:latin typeface="Times New Roman" panose="02020603050405020304" pitchFamily="18" charset="0"/>
                          <a:cs typeface="Times New Roman" panose="02020603050405020304" pitchFamily="18" charset="0"/>
                        </a:rPr>
                        <a:t>2.63 Hz/s</a:t>
                      </a:r>
                      <a:endParaRPr lang="en-US" altLang="en-US" sz="1400" kern="100" dirty="0">
                        <a:effectLst/>
                        <a:latin typeface="Times New Roman" panose="02020603050405020304" pitchFamily="18" charset="0"/>
                        <a:cs typeface="Times New Roman" panose="02020603050405020304" pitchFamily="18" charset="0"/>
                      </a:endParaRPr>
                    </a:p>
                  </a:txBody>
                  <a:tcPr marL="68596" marR="68596" marT="0" marB="0" anchor="ctr"/>
                </a:tc>
              </a:tr>
            </a:tbl>
          </a:graphicData>
        </a:graphic>
      </p:graphicFrame>
      <p:pic>
        <p:nvPicPr>
          <p:cNvPr id="4" name="图片 2" descr="IMG_256"/>
          <p:cNvPicPr>
            <a:picLocks noChangeAspect="1"/>
          </p:cNvPicPr>
          <p:nvPr>
            <p:custDataLst>
              <p:tags r:id="rId2"/>
            </p:custDataLst>
          </p:nvPr>
        </p:nvPicPr>
        <p:blipFill>
          <a:blip r:embed="rId3"/>
          <a:stretch>
            <a:fillRect/>
          </a:stretch>
        </p:blipFill>
        <p:spPr>
          <a:xfrm>
            <a:off x="6172518" y="2056448"/>
            <a:ext cx="2592705" cy="1826895"/>
          </a:xfrm>
          <a:prstGeom prst="rect">
            <a:avLst/>
          </a:prstGeom>
          <a:noFill/>
          <a:ln>
            <a:noFill/>
          </a:ln>
        </p:spPr>
      </p:pic>
      <p:pic>
        <p:nvPicPr>
          <p:cNvPr id="5" name="图片 3" descr="IMG_256"/>
          <p:cNvPicPr>
            <a:picLocks noChangeAspect="1"/>
          </p:cNvPicPr>
          <p:nvPr>
            <p:custDataLst>
              <p:tags r:id="rId4"/>
            </p:custDataLst>
          </p:nvPr>
        </p:nvPicPr>
        <p:blipFill>
          <a:blip r:embed="rId5"/>
          <a:stretch>
            <a:fillRect/>
          </a:stretch>
        </p:blipFill>
        <p:spPr>
          <a:xfrm>
            <a:off x="9083358" y="2052320"/>
            <a:ext cx="2498725" cy="1784350"/>
          </a:xfrm>
          <a:prstGeom prst="rect">
            <a:avLst/>
          </a:prstGeom>
          <a:noFill/>
          <a:ln>
            <a:noFill/>
          </a:ln>
        </p:spPr>
      </p:pic>
      <p:sp>
        <p:nvSpPr>
          <p:cNvPr id="101" name="文本框 100"/>
          <p:cNvSpPr txBox="1"/>
          <p:nvPr>
            <p:custDataLst>
              <p:tags r:id="rId6"/>
            </p:custDataLst>
          </p:nvPr>
        </p:nvSpPr>
        <p:spPr>
          <a:xfrm>
            <a:off x="6176645" y="4418965"/>
            <a:ext cx="5666105" cy="1765935"/>
          </a:xfrm>
          <a:prstGeom prst="rect">
            <a:avLst/>
          </a:prstGeom>
          <a:noFill/>
          <a:ln w="9525">
            <a:noFill/>
          </a:ln>
        </p:spPr>
        <p:txBody>
          <a:bodyPr wrap="square">
            <a:noAutofit/>
          </a:bodyPr>
          <a:p>
            <a:pPr marL="285750" indent="-285750">
              <a:lnSpc>
                <a:spcPct val="120000"/>
              </a:lnSpc>
              <a:buFont typeface="Arial" panose="020B0604020202020204" pitchFamily="34" charset="0"/>
              <a:buChar char="•"/>
            </a:pPr>
            <a:r>
              <a:rPr lang="zh-CN" sz="1800" b="1">
                <a:latin typeface="微软雅黑" panose="020B0503020204020204" pitchFamily="34" charset="-122"/>
                <a:ea typeface="微软雅黑" panose="020B0503020204020204" pitchFamily="34" charset="-122"/>
                <a:cs typeface="微软雅黑" panose="020B0503020204020204" pitchFamily="34" charset="-122"/>
              </a:rPr>
              <a:t>使用长相干积分时间导致</a:t>
            </a:r>
            <a:endParaRPr lang="zh-CN" sz="1800" b="1">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Arial" panose="020B0604020202020204" pitchFamily="34" charset="0"/>
              <a:buAutoNum type="arabicPeriod"/>
            </a:pP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频率搜索步长很短，搜索次数大大增加，捕获效率</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变低；</a:t>
            </a:r>
            <a:endPar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Arial" panose="020B0604020202020204" pitchFamily="34" charset="0"/>
              <a:buAutoNum type="arabicPeriod"/>
            </a:pP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能容忍的最大多普勒变化率变小，而某些弧段多普勒变换率较大，导致漏检概率</a:t>
            </a:r>
            <a:r>
              <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a:t>
            </a:r>
            <a:endPar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endParaRPr 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6"/>
          <p:cNvSpPr>
            <a:spLocks noGrp="1"/>
          </p:cNvSpPr>
          <p:nvPr>
            <p:ph type="title"/>
          </p:nvPr>
        </p:nvSpPr>
        <p:spPr>
          <a:xfrm>
            <a:off x="1676400" y="457200"/>
            <a:ext cx="9220200" cy="681038"/>
          </a:xfrm>
        </p:spPr>
        <p:txBody>
          <a:bodyPr vert="horz" wrap="square" lIns="91440" tIns="45720" rIns="91440" bIns="45720" anchor="ctr" anchorCtr="0"/>
          <a:p>
            <a:pPr>
              <a:buNone/>
            </a:pPr>
            <a:r>
              <a:rPr lang="zh-CN" altLang="en-US" kern="1200" dirty="0">
                <a:latin typeface="微软雅黑" panose="020B0503020204020204" pitchFamily="34" charset="-122"/>
                <a:ea typeface="微软雅黑" panose="020B0503020204020204" pitchFamily="34" charset="-122"/>
                <a:cs typeface="+mj-cs"/>
              </a:rPr>
              <a:t>惯导辅助高轨接收机</a:t>
            </a:r>
            <a:r>
              <a:rPr lang="zh-CN" altLang="en-US" kern="1200" dirty="0">
                <a:latin typeface="微软雅黑" panose="020B0503020204020204" pitchFamily="34" charset="-122"/>
                <a:ea typeface="微软雅黑" panose="020B0503020204020204" pitchFamily="34" charset="-122"/>
                <a:cs typeface="+mj-cs"/>
              </a:rPr>
              <a:t>捕获</a:t>
            </a:r>
            <a:endParaRPr lang="zh-CN" altLang="en-US" kern="1200" dirty="0">
              <a:latin typeface="微软雅黑" panose="020B0503020204020204" pitchFamily="34" charset="-122"/>
              <a:ea typeface="微软雅黑" panose="020B0503020204020204" pitchFamily="34" charset="-122"/>
              <a:cs typeface="+mj-cs"/>
            </a:endParaRPr>
          </a:p>
        </p:txBody>
      </p:sp>
      <p:sp>
        <p:nvSpPr>
          <p:cNvPr id="17411" name="内容占位符 7"/>
          <p:cNvSpPr>
            <a:spLocks noGrp="1"/>
          </p:cNvSpPr>
          <p:nvPr>
            <p:ph idx="1"/>
          </p:nvPr>
        </p:nvSpPr>
        <p:spPr>
          <a:xfrm>
            <a:off x="762635" y="4349750"/>
            <a:ext cx="10697845" cy="4122420"/>
          </a:xfrm>
        </p:spPr>
        <p:txBody>
          <a:bodyPr vert="horz" wrap="square" lIns="91440" tIns="45720" rIns="91440" bIns="45720" anchor="t" anchorCtr="0"/>
          <a:p>
            <a:pPr algn="just">
              <a:lnSpc>
                <a:spcPct val="130000"/>
              </a:lnSpc>
            </a:pPr>
            <a:r>
              <a:rPr lang="zh-CN" altLang="en-US" kern="1200" dirty="0">
                <a:latin typeface="微软雅黑" panose="020B0503020204020204" pitchFamily="34" charset="-122"/>
                <a:ea typeface="微软雅黑" panose="020B0503020204020204" pitchFamily="34" charset="-122"/>
                <a:cs typeface="+mn-cs"/>
              </a:rPr>
              <a:t>如果能在信号捕获之前获取接收机概略位置和速度信息，则可以大幅减小频率和码相位</a:t>
            </a:r>
            <a:r>
              <a:rPr lang="zh-CN" altLang="en-US" kern="1200" dirty="0">
                <a:latin typeface="微软雅黑" panose="020B0503020204020204" pitchFamily="34" charset="-122"/>
                <a:ea typeface="微软雅黑" panose="020B0503020204020204" pitchFamily="34" charset="-122"/>
                <a:cs typeface="+mn-cs"/>
              </a:rPr>
              <a:t>的搜索范围，提升信号捕获的效率。</a:t>
            </a:r>
            <a:endParaRPr lang="zh-CN" altLang="en-US" kern="1200" dirty="0">
              <a:latin typeface="微软雅黑" panose="020B0503020204020204" pitchFamily="34" charset="-122"/>
              <a:ea typeface="微软雅黑" panose="020B0503020204020204" pitchFamily="34" charset="-122"/>
              <a:cs typeface="+mn-cs"/>
            </a:endParaRPr>
          </a:p>
          <a:p>
            <a:pPr algn="just">
              <a:lnSpc>
                <a:spcPct val="130000"/>
              </a:lnSpc>
            </a:pPr>
            <a:r>
              <a:rPr lang="zh-CN" altLang="en-US" kern="1200" dirty="0">
                <a:latin typeface="微软雅黑" panose="020B0503020204020204" pitchFamily="34" charset="-122"/>
                <a:ea typeface="微软雅黑" panose="020B0503020204020204" pitchFamily="34" charset="-122"/>
                <a:cs typeface="+mn-cs"/>
              </a:rPr>
              <a:t>利用惯性导航可以获取接收机的位置和速度信息，进而辅助接收机进行信号捕获。</a:t>
            </a:r>
            <a:endParaRPr lang="zh-CN" altLang="en-US" kern="1200" dirty="0">
              <a:latin typeface="微软雅黑" panose="020B0503020204020204" pitchFamily="34" charset="-122"/>
              <a:ea typeface="微软雅黑" panose="020B0503020204020204" pitchFamily="34" charset="-122"/>
              <a:cs typeface="+mn-cs"/>
            </a:endParaRPr>
          </a:p>
          <a:p>
            <a:pPr algn="just">
              <a:lnSpc>
                <a:spcPct val="130000"/>
              </a:lnSpc>
            </a:pPr>
            <a:r>
              <a:rPr lang="zh-CN" altLang="en-US" kern="1200" dirty="0">
                <a:latin typeface="微软雅黑" panose="020B0503020204020204" pitchFamily="34" charset="-122"/>
                <a:ea typeface="微软雅黑" panose="020B0503020204020204" pitchFamily="34" charset="-122"/>
                <a:cs typeface="+mn-cs"/>
              </a:rPr>
              <a:t>针对高轨信号捕获的难点，对惯导辅助高轨</a:t>
            </a:r>
            <a:r>
              <a:rPr lang="en-US" altLang="zh-CN" kern="1200" dirty="0">
                <a:latin typeface="微软雅黑" panose="020B0503020204020204" pitchFamily="34" charset="-122"/>
                <a:ea typeface="微软雅黑" panose="020B0503020204020204" pitchFamily="34" charset="-122"/>
                <a:cs typeface="+mn-cs"/>
              </a:rPr>
              <a:t>GNSS</a:t>
            </a:r>
            <a:r>
              <a:rPr lang="zh-CN" altLang="en-US" kern="1200" dirty="0">
                <a:latin typeface="微软雅黑" panose="020B0503020204020204" pitchFamily="34" charset="-122"/>
                <a:ea typeface="微软雅黑" panose="020B0503020204020204" pitchFamily="34" charset="-122"/>
                <a:cs typeface="+mn-cs"/>
              </a:rPr>
              <a:t>信号捕获展开</a:t>
            </a:r>
            <a:r>
              <a:rPr lang="zh-CN" altLang="en-US" kern="1200" dirty="0">
                <a:latin typeface="微软雅黑" panose="020B0503020204020204" pitchFamily="34" charset="-122"/>
                <a:ea typeface="微软雅黑" panose="020B0503020204020204" pitchFamily="34" charset="-122"/>
                <a:cs typeface="+mn-cs"/>
              </a:rPr>
              <a:t>研究。</a:t>
            </a:r>
            <a:endParaRPr lang="zh-CN" altLang="en-US" kern="1200" dirty="0">
              <a:latin typeface="微软雅黑" panose="020B0503020204020204" pitchFamily="34" charset="-122"/>
              <a:ea typeface="微软雅黑" panose="020B0503020204020204" pitchFamily="34" charset="-122"/>
              <a:cs typeface="+mn-cs"/>
            </a:endParaRPr>
          </a:p>
          <a:p>
            <a:pPr algn="just">
              <a:lnSpc>
                <a:spcPct val="130000"/>
              </a:lnSpc>
            </a:pPr>
            <a:endParaRPr lang="zh-CN" altLang="en-US" kern="1200" dirty="0">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2058670" y="1524635"/>
            <a:ext cx="3314065" cy="248285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6248400" y="1447800"/>
            <a:ext cx="3806190" cy="264731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2" name="AutoShape 50"/>
          <p:cNvSpPr/>
          <p:nvPr>
            <p:custDataLst>
              <p:tags r:id="rId2"/>
            </p:custDataLst>
          </p:nvPr>
        </p:nvSpPr>
        <p:spPr>
          <a:xfrm>
            <a:off x="3883025" y="1808480"/>
            <a:ext cx="52070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p>
            <a:pPr algn="l" eaLnBrk="0" hangingPunct="0"/>
            <a:r>
              <a:rPr lang="zh-CN" altLang="en-US" sz="2400" b="1" dirty="0">
                <a:solidFill>
                  <a:srgbClr val="FF0000"/>
                </a:solidFill>
                <a:latin typeface="微软雅黑" panose="020B0503020204020204" pitchFamily="34" charset="-122"/>
                <a:ea typeface="微软雅黑" panose="020B0503020204020204" pitchFamily="34" charset="-122"/>
              </a:rPr>
              <a:t>二、国内外本学科的发展现状与趋势</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22541" name="Group 67"/>
          <p:cNvGrpSpPr/>
          <p:nvPr/>
        </p:nvGrpSpPr>
        <p:grpSpPr>
          <a:xfrm>
            <a:off x="3403600" y="1821815"/>
            <a:ext cx="403225" cy="381000"/>
            <a:chOff x="2078" y="1680"/>
            <a:chExt cx="1615" cy="1615"/>
          </a:xfrm>
        </p:grpSpPr>
        <p:sp>
          <p:nvSpPr>
            <p:cNvPr id="22542" name="Oval 68"/>
            <p:cNvSpPr/>
            <p:nvPr>
              <p:custDataLst>
                <p:tags r:id="rId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22543" name="Oval 69"/>
            <p:cNvSpPr/>
            <p:nvPr>
              <p:custDataLst>
                <p:tags r:id="rId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p>
              <a:pPr eaLnBrk="0" hangingPunct="0"/>
              <a:endParaRPr lang="zh-CN" altLang="en-US" dirty="0">
                <a:latin typeface="等线" panose="02010600030101010101" pitchFamily="2" charset="-122"/>
                <a:ea typeface="等线" panose="02010600030101010101" pitchFamily="2" charset="-122"/>
              </a:endParaRPr>
            </a:p>
          </p:txBody>
        </p:sp>
        <p:sp>
          <p:nvSpPr>
            <p:cNvPr id="3" name="Oval 70"/>
            <p:cNvSpPr>
              <a:spLocks noChangeArrowheads="1"/>
            </p:cNvSpPr>
            <p:nvPr>
              <p:custDataLst>
                <p:tags r:id="rId5"/>
              </p:custDataLst>
            </p:nvPr>
          </p:nvSpPr>
          <p:spPr bwMode="gray">
            <a:xfrm>
              <a:off x="2256" y="1855"/>
              <a:ext cx="1259"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Oval 71"/>
            <p:cNvSpPr/>
            <p:nvPr>
              <p:custDataLst>
                <p:tags r:id="rId6"/>
              </p:custDataLst>
            </p:nvPr>
          </p:nvSpPr>
          <p:spPr>
            <a:xfrm>
              <a:off x="2256" y="1855"/>
              <a:ext cx="1259" cy="1265"/>
            </a:xfrm>
            <a:prstGeom prst="ellipse">
              <a:avLst/>
            </a:prstGeom>
            <a:gradFill rotWithShape="1">
              <a:gsLst>
                <a:gs pos="0">
                  <a:schemeClr val="accent1">
                    <a:lumMod val="60000"/>
                    <a:lumOff val="40000"/>
                  </a:schemeClr>
                </a:gs>
                <a:gs pos="100000">
                  <a:schemeClr val="accent1">
                    <a:lumMod val="75000"/>
                  </a:schemeClr>
                </a:gs>
              </a:gsLst>
              <a:lin ang="5400000" scaled="1"/>
              <a:tileRect/>
            </a:gradFill>
            <a:ln w="38100">
              <a:noFill/>
            </a:ln>
          </p:spPr>
          <p:txBody>
            <a:bodyPr wrap="none"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Oval 72"/>
            <p:cNvSpPr>
              <a:spLocks noChangeArrowheads="1"/>
            </p:cNvSpPr>
            <p:nvPr>
              <p:custDataLst>
                <p:tags r:id="rId7"/>
              </p:custDataLst>
            </p:nvPr>
          </p:nvSpPr>
          <p:spPr bwMode="gray">
            <a:xfrm>
              <a:off x="2332" y="1936"/>
              <a:ext cx="1100"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547" name="Oval 73"/>
            <p:cNvSpPr/>
            <p:nvPr>
              <p:custDataLst>
                <p:tags r:id="rId8"/>
              </p:custDataLst>
            </p:nvPr>
          </p:nvSpPr>
          <p:spPr>
            <a:xfrm>
              <a:off x="2337" y="1939"/>
              <a:ext cx="1096" cy="1098"/>
            </a:xfrm>
            <a:prstGeom prst="ellipse">
              <a:avLst/>
            </a:prstGeom>
            <a:solidFill>
              <a:srgbClr val="00489F"/>
            </a:solidFill>
            <a:ln w="38100">
              <a:noFill/>
            </a:ln>
          </p:spPr>
          <p:txBody>
            <a:bodyPr anchor="ctr" anchorCtr="0">
              <a:spAutoFit/>
            </a:bodyPr>
            <a:p>
              <a:pPr eaLnBrk="0" hangingPunct="0"/>
              <a:endParaRPr lang="zh-CN" altLang="en-US" dirty="0">
                <a:latin typeface="等线" panose="02010600030101010101" pitchFamily="2" charset="-122"/>
                <a:ea typeface="等线" panose="02010600030101010101" pitchFamily="2" charset="-122"/>
              </a:endParaRPr>
            </a:p>
          </p:txBody>
        </p:sp>
      </p:grpSp>
      <p:sp>
        <p:nvSpPr>
          <p:cNvPr id="4" name="文本框 3"/>
          <p:cNvSpPr txBox="1"/>
          <p:nvPr/>
        </p:nvSpPr>
        <p:spPr>
          <a:xfrm>
            <a:off x="3502660" y="2938145"/>
            <a:ext cx="7336155" cy="165417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SSV</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概念的提出与发展和高轨接收机在轨试验情况</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惯导辅助</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GNSS</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信号捕获研究现状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惯导辅助高轨信号捕获研究现状的不足之处</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a:spLocks noGrp="1"/>
          </p:cNvSpPr>
          <p:nvPr>
            <p:ph type="title"/>
          </p:nvPr>
        </p:nvSpPr>
        <p:spPr>
          <a:xfrm>
            <a:off x="1676400" y="457200"/>
            <a:ext cx="9220200" cy="681038"/>
          </a:xfrm>
        </p:spPr>
        <p:txBody>
          <a:bodyPr vert="horz" wrap="square" lIns="91440" tIns="45720" rIns="91440" bIns="45720" anchor="ctr" anchorCtr="0"/>
          <a:p>
            <a:pPr eaLnBrk="1" hangingPunct="1"/>
            <a:r>
              <a:rPr lang="en-US" altLang="zh-CN" kern="1200" dirty="0">
                <a:latin typeface="微软雅黑" panose="020B0503020204020204" pitchFamily="34" charset="-122"/>
                <a:ea typeface="微软雅黑" panose="020B0503020204020204" pitchFamily="34" charset="-122"/>
                <a:cs typeface="+mj-cs"/>
              </a:rPr>
              <a:t>SSV</a:t>
            </a:r>
            <a:r>
              <a:rPr lang="zh-CN" altLang="en-US" kern="1200" dirty="0">
                <a:latin typeface="微软雅黑" panose="020B0503020204020204" pitchFamily="34" charset="-122"/>
                <a:ea typeface="微软雅黑" panose="020B0503020204020204" pitchFamily="34" charset="-122"/>
                <a:cs typeface="+mj-cs"/>
              </a:rPr>
              <a:t>概念的提出和</a:t>
            </a:r>
            <a:r>
              <a:rPr lang="zh-CN" altLang="en-US" kern="1200" dirty="0">
                <a:latin typeface="微软雅黑" panose="020B0503020204020204" pitchFamily="34" charset="-122"/>
                <a:ea typeface="微软雅黑" panose="020B0503020204020204" pitchFamily="34" charset="-122"/>
                <a:cs typeface="+mj-cs"/>
              </a:rPr>
              <a:t>发展</a:t>
            </a:r>
            <a:endParaRPr lang="zh-CN" altLang="en-US" kern="1200" dirty="0">
              <a:latin typeface="微软雅黑" panose="020B0503020204020204" pitchFamily="34" charset="-122"/>
              <a:ea typeface="微软雅黑" panose="020B0503020204020204" pitchFamily="34" charset="-122"/>
              <a:cs typeface="+mj-cs"/>
            </a:endParaRPr>
          </a:p>
        </p:txBody>
      </p:sp>
      <p:sp>
        <p:nvSpPr>
          <p:cNvPr id="4" name="矩形: 圆角 3"/>
          <p:cNvSpPr/>
          <p:nvPr>
            <p:custDataLst>
              <p:tags r:id="rId1"/>
            </p:custDataLst>
          </p:nvPr>
        </p:nvSpPr>
        <p:spPr>
          <a:xfrm>
            <a:off x="281826" y="2816553"/>
            <a:ext cx="2016224" cy="8640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20</a:t>
            </a:r>
            <a:r>
              <a:rPr lang="zh-CN" altLang="en-US" b="1" dirty="0"/>
              <a:t>世纪</a:t>
            </a:r>
            <a:r>
              <a:rPr lang="en-US" altLang="zh-CN" b="1" dirty="0"/>
              <a:t>8</a:t>
            </a:r>
            <a:r>
              <a:rPr lang="en-US" altLang="zh-CN" b="1" dirty="0"/>
              <a:t>0</a:t>
            </a:r>
            <a:r>
              <a:rPr lang="zh-CN" altLang="en-US" b="1" dirty="0"/>
              <a:t>年代</a:t>
            </a:r>
            <a:endParaRPr lang="zh-CN" altLang="en-US" b="1" dirty="0"/>
          </a:p>
        </p:txBody>
      </p:sp>
      <p:sp>
        <p:nvSpPr>
          <p:cNvPr id="5" name="矩形: 圆角 4"/>
          <p:cNvSpPr/>
          <p:nvPr>
            <p:custDataLst>
              <p:tags r:id="rId2"/>
            </p:custDataLst>
          </p:nvPr>
        </p:nvSpPr>
        <p:spPr>
          <a:xfrm>
            <a:off x="276734" y="3680649"/>
            <a:ext cx="2016224" cy="864096"/>
          </a:xfrm>
          <a:prstGeom prst="round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p>
            <a:pPr algn="ctr"/>
            <a:r>
              <a:rPr lang="zh-CN" altLang="en-US" b="1" dirty="0"/>
              <a:t>提出在</a:t>
            </a:r>
            <a:r>
              <a:rPr lang="en-US" altLang="zh-CN" b="1" dirty="0"/>
              <a:t>GEO</a:t>
            </a:r>
            <a:r>
              <a:rPr lang="zh-CN" altLang="en-US" b="1" dirty="0"/>
              <a:t>卫星上使用</a:t>
            </a:r>
            <a:r>
              <a:rPr lang="en-US" altLang="zh-CN" b="1" dirty="0"/>
              <a:t>GPS</a:t>
            </a:r>
            <a:r>
              <a:rPr lang="zh-CN" altLang="en-US" b="1" dirty="0"/>
              <a:t>接收机的</a:t>
            </a:r>
            <a:r>
              <a:rPr lang="zh-CN" altLang="en-US" b="1" dirty="0"/>
              <a:t>构想</a:t>
            </a:r>
            <a:endParaRPr lang="zh-CN" altLang="en-US" b="1" dirty="0"/>
          </a:p>
        </p:txBody>
      </p:sp>
      <p:sp>
        <p:nvSpPr>
          <p:cNvPr id="6" name="矩形: 圆角 5"/>
          <p:cNvSpPr/>
          <p:nvPr>
            <p:custDataLst>
              <p:tags r:id="rId3"/>
            </p:custDataLst>
          </p:nvPr>
        </p:nvSpPr>
        <p:spPr>
          <a:xfrm>
            <a:off x="3452581" y="2816553"/>
            <a:ext cx="2016224" cy="8640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2000.02</a:t>
            </a:r>
            <a:endParaRPr lang="zh-CN" altLang="en-US" b="1" dirty="0"/>
          </a:p>
        </p:txBody>
      </p:sp>
      <p:sp>
        <p:nvSpPr>
          <p:cNvPr id="7" name="矩形: 圆角 6"/>
          <p:cNvSpPr/>
          <p:nvPr>
            <p:custDataLst>
              <p:tags r:id="rId4"/>
            </p:custDataLst>
          </p:nvPr>
        </p:nvSpPr>
        <p:spPr>
          <a:xfrm>
            <a:off x="3447489" y="3680649"/>
            <a:ext cx="2016224" cy="864096"/>
          </a:xfrm>
          <a:prstGeom prst="round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p>
            <a:pPr algn="ctr"/>
            <a:r>
              <a:rPr lang="en-US" altLang="zh-CN" b="1" dirty="0"/>
              <a:t>ORD</a:t>
            </a:r>
            <a:r>
              <a:rPr lang="zh-CN" altLang="en-US" b="1" dirty="0"/>
              <a:t>发布，首次提出</a:t>
            </a:r>
            <a:r>
              <a:rPr lang="en-US" altLang="zh-CN" b="1" dirty="0"/>
              <a:t>SSV</a:t>
            </a:r>
            <a:r>
              <a:rPr lang="zh-CN" altLang="en-US" b="1" dirty="0"/>
              <a:t>概念</a:t>
            </a:r>
            <a:endParaRPr lang="zh-CN" altLang="en-US" b="1" dirty="0"/>
          </a:p>
        </p:txBody>
      </p:sp>
      <p:sp>
        <p:nvSpPr>
          <p:cNvPr id="8" name="箭头: 右 7"/>
          <p:cNvSpPr/>
          <p:nvPr>
            <p:custDataLst>
              <p:tags r:id="rId5"/>
            </p:custDataLst>
          </p:nvPr>
        </p:nvSpPr>
        <p:spPr>
          <a:xfrm>
            <a:off x="2456256" y="3442419"/>
            <a:ext cx="792088" cy="50419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8"/>
          <p:cNvSpPr/>
          <p:nvPr>
            <p:custDataLst>
              <p:tags r:id="rId6"/>
            </p:custDataLst>
          </p:nvPr>
        </p:nvSpPr>
        <p:spPr>
          <a:xfrm>
            <a:off x="6721609" y="2816553"/>
            <a:ext cx="2016224" cy="8640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2006</a:t>
            </a:r>
            <a:endParaRPr lang="zh-CN" altLang="en-US" b="1" dirty="0"/>
          </a:p>
        </p:txBody>
      </p:sp>
      <p:sp>
        <p:nvSpPr>
          <p:cNvPr id="10" name="矩形: 圆角 9"/>
          <p:cNvSpPr/>
          <p:nvPr>
            <p:custDataLst>
              <p:tags r:id="rId7"/>
            </p:custDataLst>
          </p:nvPr>
        </p:nvSpPr>
        <p:spPr>
          <a:xfrm>
            <a:off x="6716517" y="3680649"/>
            <a:ext cx="2016224" cy="864096"/>
          </a:xfrm>
          <a:prstGeom prst="round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p>
            <a:pPr algn="ctr"/>
            <a:r>
              <a:rPr lang="zh-CN" altLang="en-US" b="1" dirty="0"/>
              <a:t>明确了</a:t>
            </a:r>
            <a:r>
              <a:rPr lang="en-US" altLang="zh-CN" b="1" dirty="0"/>
              <a:t>SSV</a:t>
            </a:r>
            <a:r>
              <a:rPr lang="zh-CN" altLang="en-US" b="1" dirty="0"/>
              <a:t>的服务范围：</a:t>
            </a:r>
            <a:r>
              <a:rPr lang="en-US" altLang="zh-CN" b="1" dirty="0"/>
              <a:t>3000~36000</a:t>
            </a:r>
            <a:r>
              <a:rPr lang="en-US" altLang="zh-CN" b="1" dirty="0"/>
              <a:t>km</a:t>
            </a:r>
            <a:endParaRPr lang="en-US" altLang="zh-CN" b="1" dirty="0"/>
          </a:p>
        </p:txBody>
      </p:sp>
      <p:sp>
        <p:nvSpPr>
          <p:cNvPr id="11" name="箭头: 右 10"/>
          <p:cNvSpPr/>
          <p:nvPr>
            <p:custDataLst>
              <p:tags r:id="rId8"/>
            </p:custDataLst>
          </p:nvPr>
        </p:nvSpPr>
        <p:spPr>
          <a:xfrm>
            <a:off x="5694071" y="3442419"/>
            <a:ext cx="792088" cy="50419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custDataLst>
              <p:tags r:id="rId9"/>
            </p:custDataLst>
          </p:nvPr>
        </p:nvSpPr>
        <p:spPr>
          <a:xfrm>
            <a:off x="9892363" y="2816553"/>
            <a:ext cx="2016224" cy="8640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t>2011.09</a:t>
            </a:r>
            <a:endParaRPr lang="zh-CN" altLang="en-US" b="1" dirty="0"/>
          </a:p>
        </p:txBody>
      </p:sp>
      <p:sp>
        <p:nvSpPr>
          <p:cNvPr id="13" name="矩形: 圆角 12"/>
          <p:cNvSpPr/>
          <p:nvPr>
            <p:custDataLst>
              <p:tags r:id="rId10"/>
            </p:custDataLst>
          </p:nvPr>
        </p:nvSpPr>
        <p:spPr>
          <a:xfrm>
            <a:off x="9887271" y="3680649"/>
            <a:ext cx="2016224" cy="864096"/>
          </a:xfrm>
          <a:prstGeom prst="round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p>
            <a:pPr algn="ctr"/>
            <a:r>
              <a:rPr lang="en-US" altLang="zh-CN" sz="1600" b="1" dirty="0"/>
              <a:t>ICG-6</a:t>
            </a:r>
            <a:r>
              <a:rPr lang="zh-CN" altLang="en-US" sz="1600" b="1" dirty="0"/>
              <a:t>召开，</a:t>
            </a:r>
            <a:r>
              <a:rPr lang="en-US" altLang="zh-CN" sz="1600" b="1" dirty="0"/>
              <a:t>GPS </a:t>
            </a:r>
            <a:r>
              <a:rPr lang="zh-CN" altLang="en-US" sz="1600" b="1" dirty="0"/>
              <a:t>接口规范对</a:t>
            </a:r>
            <a:r>
              <a:rPr lang="en-US" altLang="zh-CN" sz="1600" b="1" dirty="0"/>
              <a:t>SSV</a:t>
            </a:r>
            <a:r>
              <a:rPr lang="zh-CN" altLang="en-US" sz="1600" b="1" dirty="0"/>
              <a:t>用户接收功率说明</a:t>
            </a:r>
            <a:endParaRPr lang="zh-CN" altLang="en-US" sz="1600" b="1" dirty="0"/>
          </a:p>
        </p:txBody>
      </p:sp>
      <p:sp>
        <p:nvSpPr>
          <p:cNvPr id="14" name="箭头: 右 13"/>
          <p:cNvSpPr/>
          <p:nvPr>
            <p:custDataLst>
              <p:tags r:id="rId11"/>
            </p:custDataLst>
          </p:nvPr>
        </p:nvSpPr>
        <p:spPr>
          <a:xfrm>
            <a:off x="8973283" y="3442419"/>
            <a:ext cx="792088" cy="50419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578" name="文本框 2"/>
          <p:cNvSpPr txBox="1"/>
          <p:nvPr>
            <p:custDataLst>
              <p:tags r:id="rId12"/>
            </p:custDataLst>
          </p:nvPr>
        </p:nvSpPr>
        <p:spPr>
          <a:xfrm>
            <a:off x="609600" y="1447800"/>
            <a:ext cx="10972800" cy="1014730"/>
          </a:xfrm>
          <a:prstGeom prst="rect">
            <a:avLst/>
          </a:prstGeom>
          <a:noFill/>
          <a:ln w="9525">
            <a:noFill/>
          </a:ln>
        </p:spPr>
        <p:txBody>
          <a:bodyPr anchor="t" anchorCtr="0">
            <a:spAutoFit/>
          </a:bodyPr>
          <a:p>
            <a:pPr indent="457200" eaLnBrk="0" hangingPunct="0">
              <a:lnSpc>
                <a:spcPct val="150000"/>
              </a:lnSpc>
              <a:buFontTx/>
            </a:pPr>
            <a:r>
              <a:rPr lang="zh-CN" altLang="en-US" sz="2000" dirty="0">
                <a:latin typeface="微软雅黑" panose="020B0503020204020204" pitchFamily="34" charset="-122"/>
                <a:ea typeface="微软雅黑" panose="020B0503020204020204" pitchFamily="34" charset="-122"/>
              </a:rPr>
              <a:t>为了最大限度地挖掘</a:t>
            </a:r>
            <a:r>
              <a:rPr lang="en-US" altLang="zh-CN" sz="2000" dirty="0">
                <a:latin typeface="微软雅黑" panose="020B0503020204020204" pitchFamily="34" charset="-122"/>
                <a:ea typeface="微软雅黑" panose="020B0503020204020204" pitchFamily="34" charset="-122"/>
              </a:rPr>
              <a:t>GNSS</a:t>
            </a:r>
            <a:r>
              <a:rPr lang="zh-CN" altLang="en-US" sz="2000" dirty="0">
                <a:latin typeface="微软雅黑" panose="020B0503020204020204" pitchFamily="34" charset="-122"/>
                <a:ea typeface="微软雅黑" panose="020B0503020204020204" pitchFamily="34" charset="-122"/>
              </a:rPr>
              <a:t>的潜力并使导航卫星资源得到充分的利用，将高轨空间纳入</a:t>
            </a:r>
            <a:r>
              <a:rPr lang="en-US" altLang="zh-CN" sz="2000" dirty="0">
                <a:latin typeface="微软雅黑" panose="020B0503020204020204" pitchFamily="34" charset="-122"/>
                <a:ea typeface="微软雅黑" panose="020B0503020204020204" pitchFamily="34" charset="-122"/>
              </a:rPr>
              <a:t>GNSS</a:t>
            </a:r>
            <a:r>
              <a:rPr lang="zh-CN" altLang="en-US" sz="2000" dirty="0">
                <a:latin typeface="微软雅黑" panose="020B0503020204020204" pitchFamily="34" charset="-122"/>
                <a:ea typeface="微软雅黑" panose="020B0503020204020204" pitchFamily="34" charset="-122"/>
              </a:rPr>
              <a:t>的服务范围，并提出了空间服务空域</a:t>
            </a:r>
            <a:r>
              <a:rPr lang="en-US" altLang="zh-CN" sz="2000" dirty="0">
                <a:latin typeface="微软雅黑" panose="020B0503020204020204" pitchFamily="34" charset="-122"/>
                <a:ea typeface="微软雅黑" panose="020B0503020204020204" pitchFamily="34" charset="-122"/>
              </a:rPr>
              <a:t>(Space Service Volume, </a:t>
            </a:r>
            <a:r>
              <a:rPr lang="en-US" altLang="zh-CN" sz="2000" dirty="0">
                <a:latin typeface="微软雅黑" panose="020B0503020204020204" pitchFamily="34" charset="-122"/>
                <a:ea typeface="微软雅黑" panose="020B0503020204020204" pitchFamily="34" charset="-122"/>
                <a:sym typeface="+mn-ea"/>
              </a:rPr>
              <a:t>SSV</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a:t>
            </a:r>
            <a:r>
              <a:rPr lang="zh-CN" altLang="en-US" sz="2000" dirty="0">
                <a:latin typeface="微软雅黑" panose="020B0503020204020204" pitchFamily="34" charset="-122"/>
                <a:ea typeface="微软雅黑" panose="020B0503020204020204" pitchFamily="34" charset="-122"/>
              </a:rPr>
              <a:t>概念。</a:t>
            </a:r>
            <a:endParaRPr lang="zh-CN" altLang="en-US" sz="2000" dirty="0">
              <a:latin typeface="微软雅黑" panose="020B0503020204020204" pitchFamily="34" charset="-122"/>
              <a:ea typeface="微软雅黑" panose="020B0503020204020204" pitchFamily="34" charset="-122"/>
            </a:endParaRPr>
          </a:p>
        </p:txBody>
      </p:sp>
      <p:sp>
        <p:nvSpPr>
          <p:cNvPr id="49" name="文本框 2"/>
          <p:cNvSpPr txBox="1"/>
          <p:nvPr>
            <p:custDataLst>
              <p:tags r:id="rId13"/>
            </p:custDataLst>
          </p:nvPr>
        </p:nvSpPr>
        <p:spPr>
          <a:xfrm>
            <a:off x="585470" y="4878705"/>
            <a:ext cx="11069955" cy="1014730"/>
          </a:xfrm>
          <a:prstGeom prst="rect">
            <a:avLst/>
          </a:prstGeom>
          <a:noFill/>
          <a:ln w="9525">
            <a:noFill/>
          </a:ln>
        </p:spPr>
        <p:txBody>
          <a:bodyPr wrap="square" anchor="t" anchorCtr="0">
            <a:spAutoFit/>
          </a:bodyPr>
          <a:p>
            <a:pPr indent="457200" eaLnBrk="0" hangingPunct="0">
              <a:lnSpc>
                <a:spcPct val="150000"/>
              </a:lnSpc>
              <a:buFontTx/>
            </a:pPr>
            <a:r>
              <a:rPr sz="2000" dirty="0">
                <a:latin typeface="微软雅黑" panose="020B0503020204020204" pitchFamily="34" charset="-122"/>
                <a:ea typeface="微软雅黑" panose="020B0503020204020204" pitchFamily="34" charset="-122"/>
              </a:rPr>
              <a:t>后续许多国家的学者对SSV展开了大量的研究工作，美国、欧洲和中国等先后研制出用于高轨空间的卫星导航接收机，并开展了在轨验证试验，奠定了GNSS高轨应用的基础。</a:t>
            </a:r>
            <a:endParaRPr 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UNIT_TABLE_BEAUTIFY" val="smartTable{8f224fbd-b395-4a6c-8058-5bf5229dd926}"/>
  <p:tag name="KSO_WM_BEAUTIFY_FLAG" val=""/>
  <p:tag name="TABLE_ENDDRAG_ORIGIN_RECT" val="628*373"/>
  <p:tag name="TABLE_ENDDRAG_RECT" val="172*113*628*373"/>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COMMONDATA" val="eyJoZGlkIjoiOWYwYTNjYTE3Nzg2NDY1Mjg0MWYwMzZhZjM3MjU0YTQifQ=="/>
  <p:tag name="KSO_WPP_MARK_KEY" val="8e06ca89-90aa-41e1-834d-36bac34e0dbd"/>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TABLE_BEAUTIFY" val="smartTable{dc444506-81dd-4591-a65b-4ccab967aed2}"/>
  <p:tag name="KSO_WM_BEAUTIFY_FLAG" val=""/>
  <p:tag name="TABLE_ENDDRAG_ORIGIN_RECT" val="359*327"/>
  <p:tag name="TABLE_ENDDRAG_RECT" val="59*159*359*327"/>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TABLE_BEAUTIFY" val="smartTable{dc444506-81dd-4591-a65b-4ccab967aed2}"/>
  <p:tag name="KSO_WM_BEAUTIFY_FLAG" val=""/>
  <p:tag name="TABLE_ENDDRAG_ORIGIN_RECT" val="852*363"/>
  <p:tag name="TABLE_ENDDRAG_RECT" val="46*123*852*363"/>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UNIT_TABLE_BEAUTIFY" val="smartTable{9ec009a2-5e0b-44d4-9115-2bc6a4db7139}"/>
  <p:tag name="KSO_WM_BEAUTIFY_FLAG" val=""/>
  <p:tag name="TABLE_ENDDRAG_ORIGIN_RECT" val="753*324"/>
  <p:tag name="TABLE_ENDDRAG_RECT" val="111*148*753*324"/>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3804</Words>
  <Application>WPS 演示</Application>
  <PresentationFormat>宽屏</PresentationFormat>
  <Paragraphs>376</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25</vt:i4>
      </vt:variant>
    </vt:vector>
  </HeadingPairs>
  <TitlesOfParts>
    <vt:vector size="37" baseType="lpstr">
      <vt:lpstr>Arial</vt:lpstr>
      <vt:lpstr>宋体</vt:lpstr>
      <vt:lpstr>Wingdings</vt:lpstr>
      <vt:lpstr>等线 Light</vt:lpstr>
      <vt:lpstr>黑体</vt:lpstr>
      <vt:lpstr>微软雅黑</vt:lpstr>
      <vt:lpstr>等线</vt:lpstr>
      <vt:lpstr>Times New Roman</vt:lpstr>
      <vt:lpstr>Arial Unicode MS</vt:lpstr>
      <vt:lpstr>Calibri</vt:lpstr>
      <vt:lpstr>自定义设计方案</vt:lpstr>
      <vt:lpstr>1_自定义设计方案</vt:lpstr>
      <vt:lpstr>PowerPoint 演示文稿</vt:lpstr>
      <vt:lpstr>目录</vt:lpstr>
      <vt:lpstr>PowerPoint 演示文稿</vt:lpstr>
      <vt:lpstr>高轨航天器自主定位需求增加</vt:lpstr>
      <vt:lpstr>GNSS在高轨应用的难点</vt:lpstr>
      <vt:lpstr>高轨GNSS信号捕获的难点</vt:lpstr>
      <vt:lpstr>惯导辅助高轨接收机捕获</vt:lpstr>
      <vt:lpstr>PowerPoint 演示文稿</vt:lpstr>
      <vt:lpstr>SSV概念的提出和发展</vt:lpstr>
      <vt:lpstr>高轨接收机在轨试验情况</vt:lpstr>
      <vt:lpstr>SSV概念的进一步演进</vt:lpstr>
      <vt:lpstr>惯导辅助GNSS信号捕获技术的研究现状</vt:lpstr>
      <vt:lpstr>惯导辅助高轨信号捕获研究现状的不足之处</vt:lpstr>
      <vt:lpstr>PowerPoint 演示文稿</vt:lpstr>
      <vt:lpstr>高轨接收机时空误差建模和信号搜索空间的确定</vt:lpstr>
      <vt:lpstr>惯导辅助HEO接收机信号搜索策略和捕获算法的研究</vt:lpstr>
      <vt:lpstr>PowerPoint 演示文稿</vt:lpstr>
      <vt:lpstr>传感器误差建模</vt:lpstr>
      <vt:lpstr>误差发散程度</vt:lpstr>
      <vt:lpstr>时空误差对GNSS信号捕获的影响</vt:lpstr>
      <vt:lpstr>技术路线</vt:lpstr>
      <vt:lpstr>PowerPoint 演示文稿</vt:lpstr>
      <vt:lpstr>研究基础</vt:lpstr>
      <vt:lpstr>进度安排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月出东方红</cp:lastModifiedBy>
  <cp:revision>946</cp:revision>
  <dcterms:created xsi:type="dcterms:W3CDTF">2021-11-18T23:12:00Z</dcterms:created>
  <dcterms:modified xsi:type="dcterms:W3CDTF">2023-04-26T03:24:39Z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1A2CDC7F3DEE455090288453B95D3A7F_13</vt:lpwstr>
  </property>
  <property fmtid="{D5CDD505-2E9C-101B-9397-08002B2CF9AE}" pid="4" name="KSOProductBuildVer">
    <vt:lpwstr>2052-11.1.0.14036</vt:lpwstr>
  </property>
</Properties>
</file>